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4"/>
    <p:sldMasterId id="2147483663" r:id="rId5"/>
    <p:sldMasterId id="2147483698" r:id="rId6"/>
  </p:sldMasterIdLst>
  <p:notesMasterIdLst>
    <p:notesMasterId r:id="rId61"/>
  </p:notesMasterIdLst>
  <p:handoutMasterIdLst>
    <p:handoutMasterId r:id="rId62"/>
  </p:handoutMasterIdLst>
  <p:sldIdLst>
    <p:sldId id="329" r:id="rId7"/>
    <p:sldId id="257" r:id="rId8"/>
    <p:sldId id="272" r:id="rId9"/>
    <p:sldId id="381" r:id="rId10"/>
    <p:sldId id="332" r:id="rId11"/>
    <p:sldId id="333" r:id="rId12"/>
    <p:sldId id="380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82" r:id="rId26"/>
    <p:sldId id="383" r:id="rId27"/>
    <p:sldId id="384" r:id="rId28"/>
    <p:sldId id="346" r:id="rId29"/>
    <p:sldId id="347" r:id="rId30"/>
    <p:sldId id="349" r:id="rId31"/>
    <p:sldId id="350" r:id="rId32"/>
    <p:sldId id="351" r:id="rId33"/>
    <p:sldId id="352" r:id="rId34"/>
    <p:sldId id="354" r:id="rId35"/>
    <p:sldId id="353" r:id="rId36"/>
    <p:sldId id="355" r:id="rId37"/>
    <p:sldId id="356" r:id="rId38"/>
    <p:sldId id="357" r:id="rId39"/>
    <p:sldId id="360" r:id="rId40"/>
    <p:sldId id="385" r:id="rId41"/>
    <p:sldId id="358" r:id="rId42"/>
    <p:sldId id="386" r:id="rId43"/>
    <p:sldId id="362" r:id="rId44"/>
    <p:sldId id="364" r:id="rId45"/>
    <p:sldId id="366" r:id="rId46"/>
    <p:sldId id="367" r:id="rId47"/>
    <p:sldId id="369" r:id="rId48"/>
    <p:sldId id="387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17" r:id="rId6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 autoAdjust="0"/>
    <p:restoredTop sz="92714" autoAdjust="0"/>
  </p:normalViewPr>
  <p:slideViewPr>
    <p:cSldViewPr snapToGrid="0">
      <p:cViewPr varScale="1">
        <p:scale>
          <a:sx n="105" d="100"/>
          <a:sy n="105" d="100"/>
        </p:scale>
        <p:origin x="83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90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44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1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19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0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notations do you use on your projects? Or for your personal use? Why? What are your docs purpose?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77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3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71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05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74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documentation for you?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0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36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4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55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14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1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93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28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13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13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82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23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04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tools do you use </a:t>
            </a:r>
            <a:r>
              <a:rPr lang="en-US" dirty="0" err="1"/>
              <a:t>projectly</a:t>
            </a:r>
            <a:r>
              <a:rPr lang="en-US" dirty="0"/>
              <a:t> or personally?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301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16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73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05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42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77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8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29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80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36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6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79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73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11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129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518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46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501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96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19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306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688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769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35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quality documentation for you?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25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3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9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90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BE3BE8-0560-5A49-A70B-FA9724E275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32300" y="533400"/>
            <a:ext cx="47117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2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 userDrawn="1"/>
        </p:nvSpPr>
        <p:spPr>
          <a:xfrm>
            <a:off x="1307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79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2023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2023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9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rchitecture/icon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hyperlink" Target="https://creately.com/blog/diagrams/aws-templates-for-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icon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presentation/d/1vjm5YdmOH5LrubFhHf1vlqW2O9Z2UqdWA8biN3e8K5U/edit?usp=shar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azure.com/microsoft-azure-icon-set-download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hyperlink" Target="https://azure.microsoft.com/en-us/solutions/architectur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iviti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works.com/products/ye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odelio.org/downloads/download-modelio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documentation (part 1)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741486" y="4182565"/>
            <a:ext cx="1105948" cy="313932"/>
          </a:xfrm>
        </p:spPr>
        <p:txBody>
          <a:bodyPr/>
          <a:lstStyle/>
          <a:p>
            <a:r>
              <a:rPr lang="en-US" dirty="0"/>
              <a:t>May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D212A-E369-CB46-BE9C-0744152A0BAF}"/>
              </a:ext>
            </a:extLst>
          </p:cNvPr>
          <p:cNvSpPr txBox="1"/>
          <p:nvPr/>
        </p:nvSpPr>
        <p:spPr>
          <a:xfrm>
            <a:off x="531466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CONFIDENTIAL  |  © 2023 EPAM Systems, Inc.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531465" y="4182565"/>
            <a:ext cx="2422187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Yauhen Baranouski</a:t>
            </a:r>
          </a:p>
        </p:txBody>
      </p:sp>
    </p:spTree>
    <p:extLst>
      <p:ext uri="{BB962C8B-B14F-4D97-AF65-F5344CB8AC3E}">
        <p14:creationId xmlns:p14="http://schemas.microsoft.com/office/powerpoint/2010/main" val="82320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Rules of sound documentation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1"/>
            <a:ext cx="4251960" cy="1570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duplicates are hard to maintain</a:t>
            </a:r>
          </a:p>
          <a:p>
            <a:r>
              <a:rPr lang="en-US" sz="2000" dirty="0">
                <a:latin typeface="+mn-lt"/>
              </a:rPr>
              <a:t>even paraphrasing may cause confusion</a:t>
            </a:r>
          </a:p>
          <a:p>
            <a:r>
              <a:rPr lang="en-US" sz="2000" dirty="0">
                <a:latin typeface="+mn-lt"/>
              </a:rPr>
              <a:t>hyperlinks may help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rule 2 – avoid unnecessary repetition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A24E7C4E-D76F-4310-8DFF-5E7F848D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4389120" cy="157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5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Rules of sound documentation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4251960" cy="18649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explain what knowledge is required to read the document</a:t>
            </a:r>
          </a:p>
          <a:p>
            <a:r>
              <a:rPr lang="en-US" sz="2000" dirty="0">
                <a:latin typeface="+mn-lt"/>
              </a:rPr>
              <a:t>stick to the same notation for similar diagrams</a:t>
            </a:r>
          </a:p>
          <a:p>
            <a:r>
              <a:rPr lang="en-US" sz="2000" dirty="0">
                <a:latin typeface="+mn-lt"/>
              </a:rPr>
              <a:t>mark incomplete sections as “TODO” or “TBD”</a:t>
            </a:r>
          </a:p>
          <a:p>
            <a:r>
              <a:rPr lang="en-US" sz="2000" dirty="0">
                <a:latin typeface="+mn-lt"/>
              </a:rPr>
              <a:t>mark irrelevant sections as “N/A” instead of leaving them blank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rule 3 – avoid ambiguity</a:t>
            </a:r>
          </a:p>
        </p:txBody>
      </p:sp>
      <p:pic>
        <p:nvPicPr>
          <p:cNvPr id="5122" name="Picture 2" descr="Image result for ambiguity">
            <a:extLst>
              <a:ext uri="{FF2B5EF4-FFF2-40B4-BE49-F238E27FC236}">
                <a16:creationId xmlns:a16="http://schemas.microsoft.com/office/drawing/2014/main" id="{DEE7C183-01EE-41EF-838C-34FCAA6F2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27" y="1370582"/>
            <a:ext cx="2786743" cy="18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7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Rules of sound documentation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0624" y="1370582"/>
            <a:ext cx="4251960" cy="1201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prefer organization-wide templates</a:t>
            </a:r>
          </a:p>
          <a:p>
            <a:r>
              <a:rPr lang="en-US" sz="2000" dirty="0">
                <a:latin typeface="+mn-lt"/>
              </a:rPr>
              <a:t>or develop team-scoped templates</a:t>
            </a:r>
          </a:p>
          <a:p>
            <a:r>
              <a:rPr lang="en-US" sz="2000" dirty="0">
                <a:latin typeface="+mn-lt"/>
              </a:rPr>
              <a:t>or use personal templates</a:t>
            </a:r>
          </a:p>
          <a:p>
            <a:r>
              <a:rPr lang="en-US" sz="2000" dirty="0">
                <a:latin typeface="+mn-lt"/>
              </a:rPr>
              <a:t>any template reduces the risk of missing something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rule 4 – stick to standards, use templates</a:t>
            </a:r>
          </a:p>
        </p:txBody>
      </p:sp>
      <p:pic>
        <p:nvPicPr>
          <p:cNvPr id="6146" name="Picture 2" descr="Image result for standard">
            <a:extLst>
              <a:ext uri="{FF2B5EF4-FFF2-40B4-BE49-F238E27FC236}">
                <a16:creationId xmlns:a16="http://schemas.microsoft.com/office/drawing/2014/main" id="{466880C8-59AE-4B18-8CCC-56E55A83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641" y="1370582"/>
            <a:ext cx="2256971" cy="22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96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Rules of sound documentation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8429625" cy="1201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record rationale and, ideally, a change log</a:t>
            </a:r>
          </a:p>
          <a:p>
            <a:r>
              <a:rPr lang="en-US" sz="2000" dirty="0">
                <a:latin typeface="+mn-lt"/>
              </a:rPr>
              <a:t>this helps avoiding past mistakes and useless work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rule 5 – track history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E0249E-8C49-4E6C-85AA-51690578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92" y="1371600"/>
            <a:ext cx="2973119" cy="22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Rules of sound documentation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1"/>
            <a:ext cx="4251960" cy="230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update periodically, but not fanatically</a:t>
            </a:r>
          </a:p>
          <a:p>
            <a:r>
              <a:rPr lang="en-US" sz="2000" dirty="0">
                <a:latin typeface="+mn-lt"/>
              </a:rPr>
              <a:t>irrelevant documentation has no value</a:t>
            </a:r>
          </a:p>
          <a:p>
            <a:r>
              <a:rPr lang="en-US" sz="2000" dirty="0">
                <a:latin typeface="+mn-lt"/>
              </a:rPr>
              <a:t>too frequent updates overweigh value</a:t>
            </a:r>
          </a:p>
          <a:p>
            <a:r>
              <a:rPr lang="en-US" sz="2000" dirty="0">
                <a:latin typeface="+mn-lt"/>
              </a:rPr>
              <a:t>at least mark what’s outdated to save reader’s time</a:t>
            </a:r>
          </a:p>
          <a:p>
            <a:r>
              <a:rPr lang="en-US" sz="2000" dirty="0">
                <a:latin typeface="+mn-lt"/>
              </a:rPr>
              <a:t>stick to project lifecycle – update per feature, release, etc</a:t>
            </a:r>
          </a:p>
          <a:p>
            <a:r>
              <a:rPr lang="en-US" sz="2000" dirty="0">
                <a:latin typeface="+mn-lt"/>
              </a:rPr>
              <a:t>encourage feedback from readers – leave some contacts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rule 6 – keep it up to date</a:t>
            </a:r>
          </a:p>
        </p:txBody>
      </p:sp>
      <p:pic>
        <p:nvPicPr>
          <p:cNvPr id="8194" name="Picture 2" descr="Image result for up to date">
            <a:extLst>
              <a:ext uri="{FF2B5EF4-FFF2-40B4-BE49-F238E27FC236}">
                <a16:creationId xmlns:a16="http://schemas.microsoft.com/office/drawing/2014/main" id="{4B44636D-BB86-4A40-8AAE-A0A0186D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199" y="1370581"/>
            <a:ext cx="2792413" cy="174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86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Documentation kinds and notations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4" y="4860836"/>
            <a:ext cx="1146764" cy="317500"/>
          </a:xfrm>
          <a:prstGeom prst="rect">
            <a:avLst/>
          </a:prstGeom>
        </p:spPr>
        <p:txBody>
          <a:bodyPr/>
          <a:lstStyle/>
          <a:p>
            <a:pPr algn="r"/>
            <a:fld id="{3A707DD9-E92B-45E8-BE0A-E6B2EDF345EB}" type="slidenum">
              <a:rPr lang="en-US" sz="800" smtClean="0">
                <a:solidFill>
                  <a:schemeClr val="bg1"/>
                </a:solidFill>
                <a:latin typeface="+mj-lt"/>
              </a:rPr>
              <a:pPr algn="r"/>
              <a:t>15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BE44C-713E-4543-AC91-5F680D352F80}"/>
              </a:ext>
            </a:extLst>
          </p:cNvPr>
          <p:cNvSpPr txBox="1">
            <a:spLocks/>
          </p:cNvSpPr>
          <p:nvPr/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3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8429625" cy="1201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determines the level of ambiguity</a:t>
            </a:r>
          </a:p>
          <a:p>
            <a:r>
              <a:rPr lang="en-US" sz="2000" dirty="0">
                <a:latin typeface="+mn-lt"/>
              </a:rPr>
              <a:t>influences automation abilities (e.g. code generation)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documentation formality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ECA565A-E77C-4900-B41F-F3934E916CE1}"/>
              </a:ext>
            </a:extLst>
          </p:cNvPr>
          <p:cNvSpPr txBox="1">
            <a:spLocks/>
          </p:cNvSpPr>
          <p:nvPr/>
        </p:nvSpPr>
        <p:spPr>
          <a:xfrm>
            <a:off x="421987" y="2571750"/>
            <a:ext cx="8429625" cy="1201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informal – mind maps, box-n-line diagrams, free-form text</a:t>
            </a:r>
          </a:p>
          <a:p>
            <a:r>
              <a:rPr lang="en-US" sz="2000" dirty="0">
                <a:latin typeface="+mn-lt"/>
              </a:rPr>
              <a:t>semi-formal – unified modeling language (UML), entity-relationship</a:t>
            </a:r>
          </a:p>
          <a:p>
            <a:r>
              <a:rPr lang="en-US" sz="2000" dirty="0">
                <a:latin typeface="+mn-lt"/>
              </a:rPr>
              <a:t>formal – UML + metadata, architecture analysis-n-design language (AADL)</a:t>
            </a:r>
          </a:p>
          <a:p>
            <a:endParaRPr lang="en-US" sz="2000" dirty="0">
              <a:latin typeface="+mn-lt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6510B85-D6E0-4E37-814E-3205CB22CCF8}"/>
              </a:ext>
            </a:extLst>
          </p:cNvPr>
          <p:cNvSpPr txBox="1">
            <a:spLocks/>
          </p:cNvSpPr>
          <p:nvPr/>
        </p:nvSpPr>
        <p:spPr>
          <a:xfrm>
            <a:off x="421987" y="2228851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notations may be</a:t>
            </a:r>
          </a:p>
        </p:txBody>
      </p:sp>
    </p:spTree>
    <p:extLst>
      <p:ext uri="{BB962C8B-B14F-4D97-AF65-F5344CB8AC3E}">
        <p14:creationId xmlns:p14="http://schemas.microsoft.com/office/powerpoint/2010/main" val="89676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5" y="1641442"/>
            <a:ext cx="8429625" cy="1201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simple to use and extend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friendly to non-technical readers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is ambiguous without a detailed key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poorly scales for complex cases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2"/>
            <a:ext cx="8429625" cy="53631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line-n-box, aka box-n-lines,</a:t>
            </a:r>
          </a:p>
          <a:p>
            <a:r>
              <a:rPr lang="en-US" sz="2000" dirty="0">
                <a:latin typeface="+mj-lt"/>
              </a:rPr>
              <a:t>aka box-n-arrows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ECA565A-E77C-4900-B41F-F3934E916CE1}"/>
              </a:ext>
            </a:extLst>
          </p:cNvPr>
          <p:cNvSpPr txBox="1">
            <a:spLocks/>
          </p:cNvSpPr>
          <p:nvPr/>
        </p:nvSpPr>
        <p:spPr>
          <a:xfrm>
            <a:off x="421985" y="3750950"/>
            <a:ext cx="8429625" cy="6907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simple data/process/component models</a:t>
            </a:r>
          </a:p>
          <a:p>
            <a:r>
              <a:rPr lang="en-US" sz="2000" dirty="0">
                <a:latin typeface="+mn-lt"/>
              </a:rPr>
              <a:t>non-software documentation (like team organization charts)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6510B85-D6E0-4E37-814E-3205CB22CCF8}"/>
              </a:ext>
            </a:extLst>
          </p:cNvPr>
          <p:cNvSpPr txBox="1">
            <a:spLocks/>
          </p:cNvSpPr>
          <p:nvPr/>
        </p:nvSpPr>
        <p:spPr>
          <a:xfrm>
            <a:off x="421984" y="34080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usages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E39FECE-64F3-476A-AA21-A020DA1CA6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04975" y="1090613"/>
            <a:ext cx="57340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image42.png">
            <a:extLst>
              <a:ext uri="{FF2B5EF4-FFF2-40B4-BE49-F238E27FC236}">
                <a16:creationId xmlns:a16="http://schemas.microsoft.com/office/drawing/2014/main" id="{44D01969-596E-4B08-AF58-2EF2A5171A8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479788" y="1027683"/>
            <a:ext cx="4307025" cy="222671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0284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8429625" cy="1201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+ aids thinking and memorization</a:t>
            </a:r>
          </a:p>
          <a:p>
            <a:r>
              <a:rPr lang="en-US" sz="2000" dirty="0">
                <a:latin typeface="+mn-lt"/>
              </a:rPr>
              <a:t>+ easy to master and understand</a:t>
            </a:r>
          </a:p>
          <a:p>
            <a:r>
              <a:rPr lang="en-US" sz="2000" dirty="0">
                <a:latin typeface="+mn-lt"/>
              </a:rPr>
              <a:t>- poorly scales for complex cases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mind maps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ECA565A-E77C-4900-B41F-F3934E916CE1}"/>
              </a:ext>
            </a:extLst>
          </p:cNvPr>
          <p:cNvSpPr txBox="1">
            <a:spLocks/>
          </p:cNvSpPr>
          <p:nvPr/>
        </p:nvSpPr>
        <p:spPr>
          <a:xfrm>
            <a:off x="421987" y="3262950"/>
            <a:ext cx="8429625" cy="1201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brainstorming</a:t>
            </a:r>
          </a:p>
          <a:p>
            <a:r>
              <a:rPr lang="en-US" sz="2000" dirty="0">
                <a:latin typeface="+mn-lt"/>
              </a:rPr>
              <a:t>lecture/meeting quick notes</a:t>
            </a:r>
          </a:p>
          <a:p>
            <a:r>
              <a:rPr lang="en-US" sz="2000" dirty="0">
                <a:latin typeface="+mn-lt"/>
              </a:rPr>
              <a:t>pre-sales presentations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6510B85-D6E0-4E37-814E-3205CB22CCF8}"/>
              </a:ext>
            </a:extLst>
          </p:cNvPr>
          <p:cNvSpPr txBox="1">
            <a:spLocks/>
          </p:cNvSpPr>
          <p:nvPr/>
        </p:nvSpPr>
        <p:spPr>
          <a:xfrm>
            <a:off x="421986" y="29200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usages</a:t>
            </a:r>
          </a:p>
        </p:txBody>
      </p:sp>
      <p:pic>
        <p:nvPicPr>
          <p:cNvPr id="8" name="image26.png">
            <a:extLst>
              <a:ext uri="{FF2B5EF4-FFF2-40B4-BE49-F238E27FC236}">
                <a16:creationId xmlns:a16="http://schemas.microsoft.com/office/drawing/2014/main" id="{62BEE125-0348-440F-8CE9-61E79423498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027683"/>
            <a:ext cx="4492800" cy="271249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941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8429625" cy="13937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friendly to cloud-familiar readers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rich toolkit support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</a:t>
            </a:r>
            <a:r>
              <a:rPr lang="en-US" sz="2000" dirty="0" err="1">
                <a:latin typeface="+mn-lt"/>
              </a:rPr>
              <a:t>memorizable</a:t>
            </a:r>
            <a:r>
              <a:rPr lang="en-US" sz="2000" dirty="0">
                <a:latin typeface="+mn-lt"/>
              </a:rPr>
              <a:t> icons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no strict drawing rules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no support for low-level details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cloud architecture diagrams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ECA565A-E77C-4900-B41F-F3934E916CE1}"/>
              </a:ext>
            </a:extLst>
          </p:cNvPr>
          <p:cNvSpPr txBox="1">
            <a:spLocks/>
          </p:cNvSpPr>
          <p:nvPr/>
        </p:nvSpPr>
        <p:spPr>
          <a:xfrm>
            <a:off x="421987" y="3262950"/>
            <a:ext cx="8429625" cy="1201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high-level cloud design</a:t>
            </a:r>
          </a:p>
          <a:p>
            <a:r>
              <a:rPr lang="en-US" sz="2000" dirty="0">
                <a:latin typeface="+mn-lt"/>
              </a:rPr>
              <a:t>pre-sales/case studies</a:t>
            </a:r>
          </a:p>
          <a:p>
            <a:r>
              <a:rPr lang="en-US" sz="2000" dirty="0">
                <a:latin typeface="+mn-lt"/>
              </a:rPr>
              <a:t>infrastructure cost estimation</a:t>
            </a:r>
          </a:p>
          <a:p>
            <a:r>
              <a:rPr lang="en-US" sz="2000" dirty="0">
                <a:latin typeface="+mn-lt"/>
              </a:rPr>
              <a:t>deployment planning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6510B85-D6E0-4E37-814E-3205CB22CCF8}"/>
              </a:ext>
            </a:extLst>
          </p:cNvPr>
          <p:cNvSpPr txBox="1">
            <a:spLocks/>
          </p:cNvSpPr>
          <p:nvPr/>
        </p:nvSpPr>
        <p:spPr>
          <a:xfrm>
            <a:off x="421986" y="29200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usages</a:t>
            </a:r>
          </a:p>
        </p:txBody>
      </p:sp>
    </p:spTree>
    <p:extLst>
      <p:ext uri="{BB962C8B-B14F-4D97-AF65-F5344CB8AC3E}">
        <p14:creationId xmlns:p14="http://schemas.microsoft.com/office/powerpoint/2010/main" val="316366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Agenda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what and why – documentation and stakeholders</a:t>
            </a:r>
          </a:p>
          <a:p>
            <a:r>
              <a:rPr lang="en-US" sz="2000" dirty="0"/>
              <a:t>how – the rules of sound documentation</a:t>
            </a:r>
          </a:p>
          <a:p>
            <a:r>
              <a:rPr lang="en-US" sz="2000" dirty="0"/>
              <a:t>documentation kinds and notations</a:t>
            </a:r>
          </a:p>
          <a:p>
            <a:r>
              <a:rPr lang="en-US" sz="2000" dirty="0"/>
              <a:t>proven documentation tools</a:t>
            </a:r>
          </a:p>
          <a:p>
            <a:r>
              <a:rPr lang="en-US" sz="2000" dirty="0"/>
              <a:t>best practices for graphical notations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8365-630D-467C-8803-9E447AA74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8" y="1370582"/>
            <a:ext cx="2681968" cy="497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  <a:hlinkClick r:id="rId3"/>
              </a:rPr>
              <a:t>icon set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  <a:hlinkClick r:id="rId4"/>
              </a:rPr>
              <a:t>drawing guide</a:t>
            </a:r>
            <a:endParaRPr lang="en-US" sz="2000" dirty="0">
              <a:latin typeface="+mn-lt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cloud architecture diagrams - AWS</a:t>
            </a:r>
          </a:p>
        </p:txBody>
      </p:sp>
      <p:pic>
        <p:nvPicPr>
          <p:cNvPr id="9" name="image34.png">
            <a:extLst>
              <a:ext uri="{FF2B5EF4-FFF2-40B4-BE49-F238E27FC236}">
                <a16:creationId xmlns:a16="http://schemas.microsoft.com/office/drawing/2014/main" id="{E3F6832A-9CCF-41C2-86BC-CB18B9670E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96343" y="1199133"/>
            <a:ext cx="5747657" cy="34495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0794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8" y="1370582"/>
            <a:ext cx="3417042" cy="497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  <a:hlinkClick r:id="rId3"/>
              </a:rPr>
              <a:t>icon set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  <a:hlinkClick r:id="rId4"/>
              </a:rPr>
              <a:t>drawing guide</a:t>
            </a:r>
            <a:endParaRPr lang="en-US" sz="2000" dirty="0">
              <a:latin typeface="+mn-lt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cloud architecture diagrams – google cloud platform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5A94D4-B856-494C-BC03-67453BCBD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066" y="1370581"/>
            <a:ext cx="4478790" cy="344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922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8" y="1370582"/>
            <a:ext cx="3417042" cy="497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  <a:hlinkClick r:id="rId3"/>
              </a:rPr>
              <a:t>icon set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  <a:hlinkClick r:id="rId4"/>
              </a:rPr>
              <a:t>drawing examples</a:t>
            </a:r>
            <a:endParaRPr lang="en-US" sz="2000" dirty="0">
              <a:latin typeface="+mn-lt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cloud architecture diagrams – </a:t>
            </a:r>
            <a:r>
              <a:rPr lang="en-US" sz="2000" dirty="0" err="1">
                <a:latin typeface="+mj-lt"/>
              </a:rPr>
              <a:t>MicroSoft</a:t>
            </a:r>
            <a:r>
              <a:rPr lang="en-US" sz="2000" dirty="0">
                <a:latin typeface="+mj-lt"/>
              </a:rPr>
              <a:t> AZURE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785DAB-4FBB-4437-98A3-3AB4B463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458" y="1332862"/>
            <a:ext cx="4652510" cy="345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7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8429625" cy="13937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+ perfect for UX discussions</a:t>
            </a:r>
          </a:p>
          <a:p>
            <a:r>
              <a:rPr lang="en-US" sz="2000" dirty="0">
                <a:latin typeface="+mn-lt"/>
              </a:rPr>
              <a:t>+ may be as simple as line-n-boxes</a:t>
            </a:r>
          </a:p>
          <a:p>
            <a:r>
              <a:rPr lang="en-US" sz="2000" dirty="0">
                <a:latin typeface="+mn-lt"/>
              </a:rPr>
              <a:t>- requires end user understanding</a:t>
            </a:r>
          </a:p>
          <a:p>
            <a:r>
              <a:rPr lang="en-US" sz="2000" dirty="0">
                <a:latin typeface="+mn-lt"/>
              </a:rPr>
              <a:t>- requires some UX skills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mockups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ECA565A-E77C-4900-B41F-F3934E916CE1}"/>
              </a:ext>
            </a:extLst>
          </p:cNvPr>
          <p:cNvSpPr txBox="1">
            <a:spLocks/>
          </p:cNvSpPr>
          <p:nvPr/>
        </p:nvSpPr>
        <p:spPr>
          <a:xfrm>
            <a:off x="421987" y="3262950"/>
            <a:ext cx="8429625" cy="1201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synchronize UX and functional requirements</a:t>
            </a:r>
          </a:p>
          <a:p>
            <a:r>
              <a:rPr lang="en-US" sz="2000" dirty="0">
                <a:latin typeface="+mn-lt"/>
              </a:rPr>
              <a:t>communicate with designers and UX folks</a:t>
            </a:r>
          </a:p>
          <a:p>
            <a:r>
              <a:rPr lang="en-US" sz="2000" dirty="0">
                <a:latin typeface="+mn-lt"/>
              </a:rPr>
              <a:t>sketching during customer discussions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6510B85-D6E0-4E37-814E-3205CB22CCF8}"/>
              </a:ext>
            </a:extLst>
          </p:cNvPr>
          <p:cNvSpPr txBox="1">
            <a:spLocks/>
          </p:cNvSpPr>
          <p:nvPr/>
        </p:nvSpPr>
        <p:spPr>
          <a:xfrm>
            <a:off x="421986" y="29200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usages</a:t>
            </a:r>
          </a:p>
        </p:txBody>
      </p:sp>
      <p:pic>
        <p:nvPicPr>
          <p:cNvPr id="10" name="image31.png">
            <a:extLst>
              <a:ext uri="{FF2B5EF4-FFF2-40B4-BE49-F238E27FC236}">
                <a16:creationId xmlns:a16="http://schemas.microsoft.com/office/drawing/2014/main" id="{60E67EAF-C2E8-4466-8347-CEBB4EA9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99788" y="1027683"/>
            <a:ext cx="3889425" cy="276523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3144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4236525" cy="139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friendly to business folks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quite simple yet expressive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supports extensions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friendly for automation tasks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no support for non-behaviour models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bloats with low-level details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357187" y="799143"/>
            <a:ext cx="8429625" cy="49381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business process</a:t>
            </a:r>
          </a:p>
          <a:p>
            <a:r>
              <a:rPr lang="en-US" sz="2000" dirty="0">
                <a:latin typeface="+mj-lt"/>
              </a:rPr>
              <a:t>model and notation (BPMN)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ECA565A-E77C-4900-B41F-F3934E916CE1}"/>
              </a:ext>
            </a:extLst>
          </p:cNvPr>
          <p:cNvSpPr txBox="1">
            <a:spLocks/>
          </p:cNvSpPr>
          <p:nvPr/>
        </p:nvSpPr>
        <p:spPr>
          <a:xfrm>
            <a:off x="421988" y="3474389"/>
            <a:ext cx="8429625" cy="1352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algorithm/process high-level design</a:t>
            </a:r>
          </a:p>
          <a:p>
            <a:r>
              <a:rPr lang="en-US" sz="2000" dirty="0">
                <a:latin typeface="+mn-lt"/>
              </a:rPr>
              <a:t>communication with business experts</a:t>
            </a:r>
          </a:p>
          <a:p>
            <a:r>
              <a:rPr lang="en-US" sz="2000" dirty="0">
                <a:latin typeface="+mn-lt"/>
              </a:rPr>
              <a:t>integration and deployment planning</a:t>
            </a:r>
          </a:p>
          <a:p>
            <a:r>
              <a:rPr lang="en-US" sz="2000" dirty="0">
                <a:latin typeface="+mn-lt"/>
              </a:rPr>
              <a:t>as a definition language in workflow engines like </a:t>
            </a:r>
            <a:r>
              <a:rPr lang="en-US" sz="2000" dirty="0" err="1">
                <a:latin typeface="+mn-lt"/>
                <a:hlinkClick r:id="rId3"/>
              </a:rPr>
              <a:t>jBPM</a:t>
            </a:r>
            <a:r>
              <a:rPr lang="en-US" sz="2000" dirty="0">
                <a:latin typeface="+mn-lt"/>
              </a:rPr>
              <a:t> or </a:t>
            </a:r>
            <a:r>
              <a:rPr lang="en-US" sz="2000" dirty="0">
                <a:latin typeface="+mn-lt"/>
                <a:hlinkClick r:id="rId3"/>
              </a:rPr>
              <a:t>Activity</a:t>
            </a:r>
            <a:r>
              <a:rPr lang="en-US" sz="2000" dirty="0">
                <a:latin typeface="+mn-lt"/>
              </a:rPr>
              <a:t> (both open-source)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6510B85-D6E0-4E37-814E-3205CB22CCF8}"/>
              </a:ext>
            </a:extLst>
          </p:cNvPr>
          <p:cNvSpPr txBox="1">
            <a:spLocks/>
          </p:cNvSpPr>
          <p:nvPr/>
        </p:nvSpPr>
        <p:spPr>
          <a:xfrm>
            <a:off x="421987" y="3131489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usages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BB0E30-ADBB-42BA-AE91-E39499F8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512" y="1027683"/>
            <a:ext cx="4312687" cy="28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2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8" y="1027683"/>
            <a:ext cx="2652412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Uml</a:t>
            </a:r>
            <a:r>
              <a:rPr lang="en-US" sz="2000" dirty="0">
                <a:latin typeface="+mj-lt"/>
              </a:rPr>
              <a:t> – logical view</a:t>
            </a:r>
          </a:p>
        </p:txBody>
      </p:sp>
      <p:pic>
        <p:nvPicPr>
          <p:cNvPr id="9" name="image24.png">
            <a:extLst>
              <a:ext uri="{FF2B5EF4-FFF2-40B4-BE49-F238E27FC236}">
                <a16:creationId xmlns:a16="http://schemas.microsoft.com/office/drawing/2014/main" id="{83363191-9A71-4E29-B1CD-B80C1FDF39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1986" y="1370583"/>
            <a:ext cx="3191625" cy="598434"/>
          </a:xfrm>
          <a:prstGeom prst="rect">
            <a:avLst/>
          </a:prstGeom>
          <a:ln/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C3E99D5-C66E-4AD1-92A8-A0CA2D386AD4}"/>
              </a:ext>
            </a:extLst>
          </p:cNvPr>
          <p:cNvSpPr txBox="1">
            <a:spLocks/>
          </p:cNvSpPr>
          <p:nvPr/>
        </p:nvSpPr>
        <p:spPr>
          <a:xfrm>
            <a:off x="5660889" y="1046890"/>
            <a:ext cx="2652412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Uml</a:t>
            </a:r>
            <a:r>
              <a:rPr lang="en-US" sz="2000" dirty="0">
                <a:latin typeface="+mj-lt"/>
              </a:rPr>
              <a:t> – process view</a:t>
            </a:r>
          </a:p>
        </p:txBody>
      </p:sp>
      <p:pic>
        <p:nvPicPr>
          <p:cNvPr id="11" name="image35.png">
            <a:extLst>
              <a:ext uri="{FF2B5EF4-FFF2-40B4-BE49-F238E27FC236}">
                <a16:creationId xmlns:a16="http://schemas.microsoft.com/office/drawing/2014/main" id="{2129891D-AE6F-4F64-9DA1-91CE737043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60890" y="1334212"/>
            <a:ext cx="3297110" cy="726286"/>
          </a:xfrm>
          <a:prstGeom prst="rect">
            <a:avLst/>
          </a:prstGeom>
          <a:ln/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180965E-5480-4E29-8FB5-1E49943158E5}"/>
              </a:ext>
            </a:extLst>
          </p:cNvPr>
          <p:cNvSpPr txBox="1">
            <a:spLocks/>
          </p:cNvSpPr>
          <p:nvPr/>
        </p:nvSpPr>
        <p:spPr>
          <a:xfrm>
            <a:off x="355925" y="2637798"/>
            <a:ext cx="3434036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Uml</a:t>
            </a:r>
            <a:r>
              <a:rPr lang="en-US" sz="2000" dirty="0">
                <a:latin typeface="+mj-lt"/>
              </a:rPr>
              <a:t> – development view</a:t>
            </a:r>
          </a:p>
        </p:txBody>
      </p:sp>
      <p:pic>
        <p:nvPicPr>
          <p:cNvPr id="15" name="image21.png">
            <a:extLst>
              <a:ext uri="{FF2B5EF4-FFF2-40B4-BE49-F238E27FC236}">
                <a16:creationId xmlns:a16="http://schemas.microsoft.com/office/drawing/2014/main" id="{E7EA238D-3AAF-4FAB-B16B-DBC091571F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5925" y="3019935"/>
            <a:ext cx="2790772" cy="1802374"/>
          </a:xfrm>
          <a:prstGeom prst="rect">
            <a:avLst/>
          </a:prstGeom>
          <a:ln/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587E706-781D-4E6F-AD2C-7D847B1D375D}"/>
              </a:ext>
            </a:extLst>
          </p:cNvPr>
          <p:cNvSpPr txBox="1">
            <a:spLocks/>
          </p:cNvSpPr>
          <p:nvPr/>
        </p:nvSpPr>
        <p:spPr>
          <a:xfrm>
            <a:off x="5660889" y="2571750"/>
            <a:ext cx="2790773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Uml</a:t>
            </a:r>
            <a:r>
              <a:rPr lang="en-US" sz="2000" dirty="0">
                <a:latin typeface="+mj-lt"/>
              </a:rPr>
              <a:t> – physical view</a:t>
            </a:r>
          </a:p>
        </p:txBody>
      </p:sp>
      <p:pic>
        <p:nvPicPr>
          <p:cNvPr id="17" name="image9.png">
            <a:extLst>
              <a:ext uri="{FF2B5EF4-FFF2-40B4-BE49-F238E27FC236}">
                <a16:creationId xmlns:a16="http://schemas.microsoft.com/office/drawing/2014/main" id="{90BD54A0-EFE1-4B82-9CFA-014C14CD20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98000" y="3019935"/>
            <a:ext cx="3460000" cy="16967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67257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2350837" y="1404810"/>
            <a:ext cx="2774812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Uml</a:t>
            </a:r>
            <a:r>
              <a:rPr lang="en-US" sz="2000" dirty="0">
                <a:latin typeface="+mj-lt"/>
              </a:rPr>
              <a:t> – use case view</a:t>
            </a:r>
          </a:p>
        </p:txBody>
      </p:sp>
      <p:pic>
        <p:nvPicPr>
          <p:cNvPr id="12" name="image11.png">
            <a:extLst>
              <a:ext uri="{FF2B5EF4-FFF2-40B4-BE49-F238E27FC236}">
                <a16:creationId xmlns:a16="http://schemas.microsoft.com/office/drawing/2014/main" id="{6CB9F010-9212-43DF-AAE2-DD57299B88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50837" y="1747710"/>
            <a:ext cx="4575563" cy="225537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08725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8429625" cy="19054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may be formal or informal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rich notation and support for complex cases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rich tool support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code generation support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too complex for the simplest cases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hard to learn using the right diagram in right cases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class/object diagrams poorly scale for large data models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UML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D5DC6B-C69A-448B-9145-B8BD0727CD6A}"/>
              </a:ext>
            </a:extLst>
          </p:cNvPr>
          <p:cNvSpPr txBox="1">
            <a:spLocks/>
          </p:cNvSpPr>
          <p:nvPr/>
        </p:nvSpPr>
        <p:spPr>
          <a:xfrm>
            <a:off x="357187" y="3601468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USages</a:t>
            </a:r>
            <a:endParaRPr lang="en-US" sz="2000" dirty="0"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602DDA-2D00-44C6-8BD2-BB8BA7BCCD13}"/>
              </a:ext>
            </a:extLst>
          </p:cNvPr>
          <p:cNvSpPr txBox="1">
            <a:spLocks/>
          </p:cNvSpPr>
          <p:nvPr/>
        </p:nvSpPr>
        <p:spPr>
          <a:xfrm>
            <a:off x="357186" y="3948583"/>
            <a:ext cx="8429625" cy="3344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basically any design which covers more than 2 weeks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825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3489995" cy="10701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tables</a:t>
            </a:r>
          </a:p>
          <a:p>
            <a:r>
              <a:rPr lang="en-US" sz="2000" dirty="0">
                <a:latin typeface="+mn-lt"/>
              </a:rPr>
              <a:t>JSON/YAML/XML documents</a:t>
            </a:r>
          </a:p>
          <a:p>
            <a:r>
              <a:rPr lang="en-US" sz="2000" dirty="0">
                <a:latin typeface="+mn-lt"/>
              </a:rPr>
              <a:t>text blobs</a:t>
            </a:r>
          </a:p>
          <a:p>
            <a:r>
              <a:rPr lang="en-US" sz="2000" dirty="0">
                <a:latin typeface="+mn-lt"/>
              </a:rPr>
              <a:t>CSVs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Data modeling – data samples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D5DC6B-C69A-448B-9145-B8BD0727CD6A}"/>
              </a:ext>
            </a:extLst>
          </p:cNvPr>
          <p:cNvSpPr txBox="1">
            <a:spLocks/>
          </p:cNvSpPr>
          <p:nvPr/>
        </p:nvSpPr>
        <p:spPr>
          <a:xfrm>
            <a:off x="357187" y="3601468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useful for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602DDA-2D00-44C6-8BD2-BB8BA7BCCD13}"/>
              </a:ext>
            </a:extLst>
          </p:cNvPr>
          <p:cNvSpPr txBox="1">
            <a:spLocks/>
          </p:cNvSpPr>
          <p:nvPr/>
        </p:nvSpPr>
        <p:spPr>
          <a:xfrm>
            <a:off x="357186" y="3948583"/>
            <a:ext cx="4476071" cy="8780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initial business analysis</a:t>
            </a:r>
          </a:p>
          <a:p>
            <a:r>
              <a:rPr lang="en-US" sz="2000" dirty="0">
                <a:latin typeface="+mn-lt"/>
              </a:rPr>
              <a:t>documenting algorithm’s inputs/outputs</a:t>
            </a:r>
          </a:p>
          <a:p>
            <a:r>
              <a:rPr lang="en-US" sz="2000" dirty="0">
                <a:latin typeface="+mn-lt"/>
              </a:rPr>
              <a:t>documenting REST, SOAP, and other APIs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0A396E-B411-4C44-BEC6-B1AC4C61A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57" y="1027683"/>
            <a:ext cx="2409360" cy="1794495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B18EF5F-DB24-467E-9791-88CC658C2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31" y="2982600"/>
            <a:ext cx="2324386" cy="123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6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5092377" cy="13906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is close to runtime data structures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is quite robust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unstable in the presence of schema changes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requires some technical background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data modeling – entity-relationship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D5DC6B-C69A-448B-9145-B8BD0727CD6A}"/>
              </a:ext>
            </a:extLst>
          </p:cNvPr>
          <p:cNvSpPr txBox="1">
            <a:spLocks/>
          </p:cNvSpPr>
          <p:nvPr/>
        </p:nvSpPr>
        <p:spPr>
          <a:xfrm>
            <a:off x="357187" y="3601468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USages</a:t>
            </a:r>
            <a:endParaRPr lang="en-US" sz="2000" dirty="0"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602DDA-2D00-44C6-8BD2-BB8BA7BCCD13}"/>
              </a:ext>
            </a:extLst>
          </p:cNvPr>
          <p:cNvSpPr txBox="1">
            <a:spLocks/>
          </p:cNvSpPr>
          <p:nvPr/>
        </p:nvSpPr>
        <p:spPr>
          <a:xfrm>
            <a:off x="357186" y="3948583"/>
            <a:ext cx="8429625" cy="4931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logical data modeling during API design</a:t>
            </a:r>
          </a:p>
          <a:p>
            <a:r>
              <a:rPr lang="en-US" sz="2000" dirty="0">
                <a:latin typeface="+mn-lt"/>
              </a:rPr>
              <a:t>physical data modeling during database design/optimization design</a:t>
            </a:r>
          </a:p>
        </p:txBody>
      </p:sp>
      <p:pic>
        <p:nvPicPr>
          <p:cNvPr id="10" name="image46.png">
            <a:extLst>
              <a:ext uri="{FF2B5EF4-FFF2-40B4-BE49-F238E27FC236}">
                <a16:creationId xmlns:a16="http://schemas.microsoft.com/office/drawing/2014/main" id="{68542F54-79F3-4580-9D97-CF3F4A114B0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905566" y="2402588"/>
            <a:ext cx="4881245" cy="137033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1636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and why –</a:t>
            </a:r>
            <a:br>
              <a:rPr lang="en-US" sz="2800" dirty="0"/>
            </a:br>
            <a:r>
              <a:rPr lang="en-US" sz="2800" dirty="0"/>
              <a:t>documentation and stakeholders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4" y="4860836"/>
            <a:ext cx="1146764" cy="317500"/>
          </a:xfrm>
          <a:prstGeom prst="rect">
            <a:avLst/>
          </a:prstGeom>
        </p:spPr>
        <p:txBody>
          <a:bodyPr/>
          <a:lstStyle/>
          <a:p>
            <a:pPr algn="r"/>
            <a:fld id="{3A707DD9-E92B-45E8-BE0A-E6B2EDF345EB}" type="slidenum">
              <a:rPr lang="en-US" sz="800" smtClean="0">
                <a:solidFill>
                  <a:schemeClr val="bg1"/>
                </a:solidFill>
                <a:latin typeface="+mj-lt"/>
              </a:rPr>
              <a:pPr algn="r"/>
              <a:t>3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BE44C-713E-4543-AC91-5F680D352F80}"/>
              </a:ext>
            </a:extLst>
          </p:cNvPr>
          <p:cNvSpPr txBox="1">
            <a:spLocks/>
          </p:cNvSpPr>
          <p:nvPr/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5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5092377" cy="13906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supports verbalization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allows validation against sample data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is resistant to frequent requirement changes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scales decently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requires a different mind set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data modeling – object-role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D5DC6B-C69A-448B-9145-B8BD0727CD6A}"/>
              </a:ext>
            </a:extLst>
          </p:cNvPr>
          <p:cNvSpPr txBox="1">
            <a:spLocks/>
          </p:cNvSpPr>
          <p:nvPr/>
        </p:nvSpPr>
        <p:spPr>
          <a:xfrm>
            <a:off x="357187" y="3601468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USages</a:t>
            </a:r>
            <a:endParaRPr lang="en-US" sz="2000" dirty="0"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602DDA-2D00-44C6-8BD2-BB8BA7BCCD13}"/>
              </a:ext>
            </a:extLst>
          </p:cNvPr>
          <p:cNvSpPr txBox="1">
            <a:spLocks/>
          </p:cNvSpPr>
          <p:nvPr/>
        </p:nvSpPr>
        <p:spPr>
          <a:xfrm>
            <a:off x="357186" y="3948583"/>
            <a:ext cx="8429625" cy="3344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conceptual modeling during early solution design</a:t>
            </a:r>
          </a:p>
        </p:txBody>
      </p:sp>
      <p:pic>
        <p:nvPicPr>
          <p:cNvPr id="8" name="image39.png">
            <a:extLst>
              <a:ext uri="{FF2B5EF4-FFF2-40B4-BE49-F238E27FC236}">
                <a16:creationId xmlns:a16="http://schemas.microsoft.com/office/drawing/2014/main" id="{0791A52A-BC96-4C01-9FCC-D29DF8D0553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514364" y="1159678"/>
            <a:ext cx="3519170" cy="201358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4676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3"/>
            <a:ext cx="5092377" cy="8605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has both text and graphical forms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is friendly for automation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very low-level and specific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formal notations - </a:t>
            </a:r>
            <a:r>
              <a:rPr lang="en-US" sz="2000" dirty="0" err="1">
                <a:latin typeface="+mj-lt"/>
              </a:rPr>
              <a:t>aadl</a:t>
            </a:r>
            <a:endParaRPr lang="en-US" sz="2000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D5DC6B-C69A-448B-9145-B8BD0727CD6A}"/>
              </a:ext>
            </a:extLst>
          </p:cNvPr>
          <p:cNvSpPr txBox="1">
            <a:spLocks/>
          </p:cNvSpPr>
          <p:nvPr/>
        </p:nvSpPr>
        <p:spPr>
          <a:xfrm>
            <a:off x="357187" y="3601468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USages</a:t>
            </a:r>
            <a:endParaRPr lang="en-US" sz="2000" dirty="0"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602DDA-2D00-44C6-8BD2-BB8BA7BCCD13}"/>
              </a:ext>
            </a:extLst>
          </p:cNvPr>
          <p:cNvSpPr txBox="1">
            <a:spLocks/>
          </p:cNvSpPr>
          <p:nvPr/>
        </p:nvSpPr>
        <p:spPr>
          <a:xfrm>
            <a:off x="357186" y="3948583"/>
            <a:ext cx="8429625" cy="595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design of critical industry-specific solutions</a:t>
            </a:r>
          </a:p>
          <a:p>
            <a:pPr lvl="1"/>
            <a:r>
              <a:rPr lang="en-US" sz="2000" dirty="0"/>
              <a:t>avionics, aerospace, automotive, medical devices</a:t>
            </a:r>
            <a:endParaRPr lang="en-US" sz="2000" dirty="0">
              <a:latin typeface="+mn-lt"/>
            </a:endParaRPr>
          </a:p>
        </p:txBody>
      </p:sp>
      <p:pic>
        <p:nvPicPr>
          <p:cNvPr id="14" name="image18.png">
            <a:extLst>
              <a:ext uri="{FF2B5EF4-FFF2-40B4-BE49-F238E27FC236}">
                <a16:creationId xmlns:a16="http://schemas.microsoft.com/office/drawing/2014/main" id="{3036A2D0-46A2-4E3E-932D-892FEDC759C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1998" y="902286"/>
            <a:ext cx="3966845" cy="20294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934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kinds and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3"/>
            <a:ext cx="5092377" cy="8605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highly optimized for very specific business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cannot be used outside the target domain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domain-specific notations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D5DC6B-C69A-448B-9145-B8BD0727CD6A}"/>
              </a:ext>
            </a:extLst>
          </p:cNvPr>
          <p:cNvSpPr txBox="1">
            <a:spLocks/>
          </p:cNvSpPr>
          <p:nvPr/>
        </p:nvSpPr>
        <p:spPr>
          <a:xfrm>
            <a:off x="357187" y="3601468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example – systems biology graphical notation (SBGN)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602DDA-2D00-44C6-8BD2-BB8BA7BCCD13}"/>
              </a:ext>
            </a:extLst>
          </p:cNvPr>
          <p:cNvSpPr txBox="1">
            <a:spLocks/>
          </p:cNvSpPr>
          <p:nvPr/>
        </p:nvSpPr>
        <p:spPr>
          <a:xfrm>
            <a:off x="357186" y="3948583"/>
            <a:ext cx="8429625" cy="595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used for modeling biological processes</a:t>
            </a:r>
          </a:p>
        </p:txBody>
      </p:sp>
      <p:pic>
        <p:nvPicPr>
          <p:cNvPr id="14" name="image8.png">
            <a:extLst>
              <a:ext uri="{FF2B5EF4-FFF2-40B4-BE49-F238E27FC236}">
                <a16:creationId xmlns:a16="http://schemas.microsoft.com/office/drawing/2014/main" id="{A24FC1AC-F4DA-4DE8-9DF0-E402EA5284F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68168" y="1400355"/>
            <a:ext cx="3090545" cy="21990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806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Documentation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4" y="4860836"/>
            <a:ext cx="1146764" cy="317500"/>
          </a:xfrm>
          <a:prstGeom prst="rect">
            <a:avLst/>
          </a:prstGeom>
        </p:spPr>
        <p:txBody>
          <a:bodyPr/>
          <a:lstStyle/>
          <a:p>
            <a:pPr algn="r"/>
            <a:fld id="{3A707DD9-E92B-45E8-BE0A-E6B2EDF345EB}" type="slidenum">
              <a:rPr lang="en-US" sz="800" smtClean="0">
                <a:solidFill>
                  <a:schemeClr val="bg1"/>
                </a:solidFill>
                <a:latin typeface="+mj-lt"/>
              </a:rPr>
              <a:pPr algn="r"/>
              <a:t>33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BE44C-713E-4543-AC91-5F680D352F80}"/>
              </a:ext>
            </a:extLst>
          </p:cNvPr>
          <p:cNvSpPr txBox="1">
            <a:spLocks/>
          </p:cNvSpPr>
          <p:nvPr/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7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tools - offline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3"/>
            <a:ext cx="3256239" cy="33113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support of many notations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semi-formal and informal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integration with MS Office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EPAM-approved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VSDX file format is widely supported by other tools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commercial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ms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visio</a:t>
            </a:r>
            <a:r>
              <a:rPr lang="en-US" sz="2000" dirty="0">
                <a:latin typeface="+mj-lt"/>
              </a:rPr>
              <a:t> – mature and </a:t>
            </a:r>
            <a:r>
              <a:rPr lang="en-US" sz="2000" dirty="0" err="1">
                <a:latin typeface="+mj-lt"/>
              </a:rPr>
              <a:t>epam</a:t>
            </a:r>
            <a:r>
              <a:rPr lang="en-US" sz="2000" dirty="0">
                <a:latin typeface="+mj-lt"/>
              </a:rPr>
              <a:t>-approved</a:t>
            </a:r>
          </a:p>
        </p:txBody>
      </p:sp>
      <p:pic>
        <p:nvPicPr>
          <p:cNvPr id="7" name="image20.png">
            <a:extLst>
              <a:ext uri="{FF2B5EF4-FFF2-40B4-BE49-F238E27FC236}">
                <a16:creationId xmlns:a16="http://schemas.microsoft.com/office/drawing/2014/main" id="{8FF3AD74-C7AF-405E-917D-DA53384D87E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409950" y="1370583"/>
            <a:ext cx="5734050" cy="3225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40926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tools - offline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3"/>
            <a:ext cx="3256239" cy="3027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powerful vector graphics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text &amp; images &amp; animations = full documentation kit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presentations with frequently used notation elements and even document templates may be re-used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Open-Office features might differ from MS Office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power point – best for mixed content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C0F01D-7E4D-4216-A662-043B9EACF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46" y="1370583"/>
            <a:ext cx="4718539" cy="34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62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tools - offline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3"/>
            <a:ext cx="3256239" cy="3324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free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easy to use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cross-platform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many notations out-of-box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non-strict/mix-n-match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support for UML, BPMN, ER, flowcharts, arbitrary graphs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yed</a:t>
            </a:r>
            <a:r>
              <a:rPr lang="en-US" sz="2000" dirty="0">
                <a:latin typeface="+mj-lt"/>
              </a:rPr>
              <a:t> from </a:t>
            </a:r>
            <a:r>
              <a:rPr lang="en-US" sz="2000" dirty="0" err="1">
                <a:latin typeface="+mj-lt"/>
              </a:rPr>
              <a:t>yworks</a:t>
            </a:r>
            <a:r>
              <a:rPr lang="en-US" sz="2000" dirty="0">
                <a:latin typeface="+mj-lt"/>
              </a:rPr>
              <a:t> – best free simplistic </a:t>
            </a:r>
            <a:r>
              <a:rPr lang="en-US" sz="2000" dirty="0" err="1">
                <a:latin typeface="+mj-lt"/>
              </a:rPr>
              <a:t>quickstarter</a:t>
            </a:r>
            <a:r>
              <a:rPr lang="en-US" sz="2000" dirty="0">
                <a:latin typeface="+mj-lt"/>
              </a:rPr>
              <a:t> tool</a:t>
            </a:r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75CF7BA1-ACD0-46E1-9F90-CE0AC2F7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14145" y="1199133"/>
            <a:ext cx="5554807" cy="314956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20538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tools - offline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3256239" cy="1982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+mn-lt"/>
              </a:rPr>
              <a:t>stutters for large diagrams</a:t>
            </a:r>
          </a:p>
          <a:p>
            <a:pPr>
              <a:buFontTx/>
              <a:buChar char="-"/>
            </a:pPr>
            <a:endParaRPr lang="en-US" sz="2000" dirty="0">
              <a:latin typeface="+mn-lt"/>
            </a:endParaRPr>
          </a:p>
          <a:p>
            <a:pPr>
              <a:buFontTx/>
              <a:buChar char="-"/>
            </a:pPr>
            <a:r>
              <a:rPr lang="en-US" sz="2000" dirty="0">
                <a:latin typeface="+mn-lt"/>
              </a:rPr>
              <a:t>only image export</a:t>
            </a:r>
          </a:p>
          <a:p>
            <a:pPr>
              <a:buFontTx/>
              <a:buChar char="-"/>
            </a:pPr>
            <a:endParaRPr lang="en-US" sz="2000" dirty="0">
              <a:latin typeface="+mn-lt"/>
            </a:endParaRPr>
          </a:p>
          <a:p>
            <a:pPr>
              <a:buFontTx/>
              <a:buChar char="-"/>
            </a:pPr>
            <a:r>
              <a:rPr lang="en-US" sz="2000" dirty="0">
                <a:latin typeface="+mn-lt"/>
              </a:rPr>
              <a:t>no VSDX import</a:t>
            </a:r>
          </a:p>
          <a:p>
            <a:pPr>
              <a:buFontTx/>
              <a:buChar char="-"/>
            </a:pPr>
            <a:endParaRPr lang="en-US" sz="2000" dirty="0">
              <a:latin typeface="+mn-lt"/>
            </a:endParaRPr>
          </a:p>
          <a:p>
            <a:pPr>
              <a:buFontTx/>
              <a:buChar char="-"/>
            </a:pPr>
            <a:r>
              <a:rPr lang="en-US" sz="2000" dirty="0">
                <a:latin typeface="+mn-lt"/>
              </a:rPr>
              <a:t>builds with latest JDK may break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yed</a:t>
            </a:r>
            <a:r>
              <a:rPr lang="en-US" sz="2000" dirty="0">
                <a:latin typeface="+mj-lt"/>
              </a:rPr>
              <a:t> from </a:t>
            </a:r>
            <a:r>
              <a:rPr lang="en-US" sz="2000" dirty="0" err="1">
                <a:latin typeface="+mj-lt"/>
              </a:rPr>
              <a:t>yworks</a:t>
            </a:r>
            <a:r>
              <a:rPr lang="en-US" sz="2000" dirty="0">
                <a:latin typeface="+mj-lt"/>
              </a:rPr>
              <a:t> – best free simplistic </a:t>
            </a:r>
            <a:r>
              <a:rPr lang="en-US" sz="2000" dirty="0" err="1">
                <a:latin typeface="+mj-lt"/>
              </a:rPr>
              <a:t>quickstarter</a:t>
            </a:r>
            <a:r>
              <a:rPr lang="en-US" sz="2000" dirty="0">
                <a:latin typeface="+mj-lt"/>
              </a:rPr>
              <a:t> tool</a:t>
            </a:r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75CF7BA1-ACD0-46E1-9F90-CE0AC2F7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14145" y="1199133"/>
            <a:ext cx="5554807" cy="3149569"/>
          </a:xfrm>
          <a:prstGeom prst="rect">
            <a:avLst/>
          </a:prstGeom>
          <a:ln/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DB4243E-0140-4CA4-8102-3FBAA0784909}"/>
              </a:ext>
            </a:extLst>
          </p:cNvPr>
          <p:cNvSpPr txBox="1">
            <a:spLocks/>
          </p:cNvSpPr>
          <p:nvPr/>
        </p:nvSpPr>
        <p:spPr>
          <a:xfrm>
            <a:off x="356356" y="3567193"/>
            <a:ext cx="3090787" cy="20572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DOWNLOAD here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568E46-2711-49AA-89A5-C0E22417D34B}"/>
              </a:ext>
            </a:extLst>
          </p:cNvPr>
          <p:cNvSpPr txBox="1">
            <a:spLocks/>
          </p:cNvSpPr>
          <p:nvPr/>
        </p:nvSpPr>
        <p:spPr>
          <a:xfrm>
            <a:off x="356357" y="3902040"/>
            <a:ext cx="2960158" cy="893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  <a:hlinkClick r:id="rId4"/>
              </a:rPr>
              <a:t>https://www.yworks.com/products/yed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0063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tools - offline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3"/>
            <a:ext cx="2499895" cy="29448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+ open-source &amp; Eclipse-based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groups diagrams into projects with a rich metamodel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plugins/scripting support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+ free drawing and DOCX comments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modelio</a:t>
            </a:r>
            <a:r>
              <a:rPr lang="en-US" sz="2000" dirty="0">
                <a:latin typeface="+mj-lt"/>
              </a:rPr>
              <a:t> – advanced solution with automation support</a:t>
            </a:r>
          </a:p>
        </p:txBody>
      </p:sp>
      <p:pic>
        <p:nvPicPr>
          <p:cNvPr id="7" name="image44.png">
            <a:extLst>
              <a:ext uri="{FF2B5EF4-FFF2-40B4-BE49-F238E27FC236}">
                <a16:creationId xmlns:a16="http://schemas.microsoft.com/office/drawing/2014/main" id="{70758D09-E170-46E2-A0AB-71619D4E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21882" y="1264776"/>
            <a:ext cx="5438347" cy="352920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45816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tools - desktop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3"/>
            <a:ext cx="3256239" cy="8776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+mn-lt"/>
              </a:rPr>
              <a:t>quite complex</a:t>
            </a:r>
          </a:p>
          <a:p>
            <a:pPr>
              <a:buFontTx/>
              <a:buChar char="-"/>
            </a:pPr>
            <a:endParaRPr lang="en-US" sz="2000" dirty="0">
              <a:latin typeface="+mn-lt"/>
            </a:endParaRPr>
          </a:p>
          <a:p>
            <a:pPr>
              <a:buFontTx/>
              <a:buChar char="-"/>
            </a:pPr>
            <a:r>
              <a:rPr lang="en-US" sz="2000" dirty="0">
                <a:latin typeface="+mn-lt"/>
              </a:rPr>
              <a:t>non-trivial to learn</a:t>
            </a:r>
          </a:p>
          <a:p>
            <a:pPr>
              <a:buFontTx/>
              <a:buChar char="-"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- may have bugs</a:t>
            </a:r>
          </a:p>
        </p:txBody>
      </p:sp>
      <p:pic>
        <p:nvPicPr>
          <p:cNvPr id="7" name="image44.png">
            <a:extLst>
              <a:ext uri="{FF2B5EF4-FFF2-40B4-BE49-F238E27FC236}">
                <a16:creationId xmlns:a16="http://schemas.microsoft.com/office/drawing/2014/main" id="{70758D09-E170-46E2-A0AB-71619D4E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53349" y="1274196"/>
            <a:ext cx="5092365" cy="3304679"/>
          </a:xfrm>
          <a:prstGeom prst="rect">
            <a:avLst/>
          </a:prstGeom>
          <a:ln/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241B9BA-9D45-4609-AC8E-B237A3E4381D}"/>
              </a:ext>
            </a:extLst>
          </p:cNvPr>
          <p:cNvSpPr txBox="1">
            <a:spLocks/>
          </p:cNvSpPr>
          <p:nvPr/>
        </p:nvSpPr>
        <p:spPr>
          <a:xfrm>
            <a:off x="357188" y="3437818"/>
            <a:ext cx="2805398" cy="8776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4"/>
              </a:rPr>
              <a:t>https://www.modelio.org/downloads/download-modelio.html</a:t>
            </a:r>
            <a:endParaRPr lang="en-US" sz="2000" dirty="0"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BD95BA-9445-4470-A6EB-4A35399FC1C3}"/>
              </a:ext>
            </a:extLst>
          </p:cNvPr>
          <p:cNvSpPr txBox="1">
            <a:spLocks/>
          </p:cNvSpPr>
          <p:nvPr/>
        </p:nvSpPr>
        <p:spPr>
          <a:xfrm>
            <a:off x="357187" y="3094918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download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828CE35-9FD0-4A9B-B2E6-7EEE435288AA}"/>
              </a:ext>
            </a:extLst>
          </p:cNvPr>
          <p:cNvSpPr txBox="1">
            <a:spLocks/>
          </p:cNvSpPr>
          <p:nvPr/>
        </p:nvSpPr>
        <p:spPr>
          <a:xfrm>
            <a:off x="421986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modelio</a:t>
            </a:r>
            <a:r>
              <a:rPr lang="en-US" sz="2000" dirty="0">
                <a:latin typeface="+mj-lt"/>
              </a:rPr>
              <a:t> – advanced solution with automation support</a:t>
            </a:r>
          </a:p>
        </p:txBody>
      </p:sp>
    </p:spTree>
    <p:extLst>
      <p:ext uri="{BB962C8B-B14F-4D97-AF65-F5344CB8AC3E}">
        <p14:creationId xmlns:p14="http://schemas.microsoft.com/office/powerpoint/2010/main" val="281898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What and why – documentation and stakeholders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A2F33CA-E90F-401B-B557-220A34B3EB81}"/>
              </a:ext>
            </a:extLst>
          </p:cNvPr>
          <p:cNvSpPr txBox="1">
            <a:spLocks/>
          </p:cNvSpPr>
          <p:nvPr/>
        </p:nvSpPr>
        <p:spPr>
          <a:xfrm>
            <a:off x="270788" y="1226450"/>
            <a:ext cx="8429625" cy="3063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is anything that captures the architecture outside its author’s mind</a:t>
            </a:r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42EF02-BF2F-49F8-B5A8-FCD6D19D606D}"/>
              </a:ext>
            </a:extLst>
          </p:cNvPr>
          <p:cNvSpPr txBox="1">
            <a:spLocks/>
          </p:cNvSpPr>
          <p:nvPr/>
        </p:nvSpPr>
        <p:spPr>
          <a:xfrm>
            <a:off x="270788" y="8835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Architecture documentation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F8E6A-8122-45BE-B636-2C917DED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62" y="1771411"/>
            <a:ext cx="4889558" cy="300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tools - online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3"/>
            <a:ext cx="2850602" cy="3259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000" dirty="0">
                <a:latin typeface="+mn-lt"/>
              </a:rPr>
              <a:t>+ free</a:t>
            </a:r>
          </a:p>
          <a:p>
            <a:pPr marL="0" lvl="0" indent="0">
              <a:buNone/>
            </a:pPr>
            <a:endParaRPr lang="en-US" sz="2000" dirty="0">
              <a:latin typeface="+mn-lt"/>
            </a:endParaRPr>
          </a:p>
          <a:p>
            <a:pPr marL="0" lvl="0" indent="0">
              <a:buNone/>
            </a:pPr>
            <a:r>
              <a:rPr lang="en-US" sz="2000" dirty="0">
                <a:latin typeface="+mn-lt"/>
              </a:rPr>
              <a:t>+ easy to use</a:t>
            </a:r>
          </a:p>
          <a:p>
            <a:pPr marL="0" lvl="0" indent="0">
              <a:buNone/>
            </a:pPr>
            <a:endParaRPr lang="en-US" sz="2000" dirty="0">
              <a:latin typeface="+mn-lt"/>
            </a:endParaRPr>
          </a:p>
          <a:p>
            <a:pPr marL="0" lvl="0" indent="0">
              <a:buNone/>
            </a:pPr>
            <a:r>
              <a:rPr lang="en-US" sz="2000" dirty="0">
                <a:latin typeface="+mn-lt"/>
              </a:rPr>
              <a:t>+ no strict drawing rules</a:t>
            </a:r>
          </a:p>
          <a:p>
            <a:pPr marL="0" lvl="0" indent="0">
              <a:buNone/>
            </a:pPr>
            <a:endParaRPr lang="en-US" sz="2000" dirty="0">
              <a:latin typeface="+mn-lt"/>
            </a:endParaRPr>
          </a:p>
          <a:p>
            <a:pPr marL="0" lvl="0" indent="0">
              <a:buNone/>
            </a:pPr>
            <a:r>
              <a:rPr lang="en-US" sz="2000" dirty="0">
                <a:latin typeface="+mn-lt"/>
              </a:rPr>
              <a:t>+ can export to local drive, OneDrive, or Google Drive</a:t>
            </a:r>
          </a:p>
          <a:p>
            <a:pPr marL="0" lvl="0" indent="0">
              <a:buNone/>
            </a:pPr>
            <a:endParaRPr lang="en-US" sz="2000" dirty="0">
              <a:latin typeface="+mn-lt"/>
            </a:endParaRPr>
          </a:p>
          <a:p>
            <a:pPr marL="0" lvl="0" indent="0">
              <a:buNone/>
            </a:pPr>
            <a:r>
              <a:rPr lang="en-US" sz="2000" dirty="0">
                <a:latin typeface="+mn-lt"/>
              </a:rPr>
              <a:t>+ can import VSDX</a:t>
            </a:r>
          </a:p>
          <a:p>
            <a:pPr marL="0" lvl="0" indent="0">
              <a:buNone/>
            </a:pPr>
            <a:endParaRPr lang="en-US" sz="2000" dirty="0">
              <a:latin typeface="+mn-lt"/>
            </a:endParaRPr>
          </a:p>
          <a:p>
            <a:pPr marL="0" lvl="0" indent="0">
              <a:buNone/>
            </a:pPr>
            <a:r>
              <a:rPr lang="en-US" sz="2000" dirty="0">
                <a:latin typeface="+mn-lt"/>
              </a:rPr>
              <a:t>+ continuously improves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DRAW </a:t>
            </a:r>
            <a:r>
              <a:rPr lang="en-US" sz="2000" dirty="0" err="1">
                <a:latin typeface="+mj-lt"/>
              </a:rPr>
              <a:t>io</a:t>
            </a:r>
            <a:r>
              <a:rPr lang="en-US" sz="2000" dirty="0">
                <a:latin typeface="+mj-lt"/>
              </a:rPr>
              <a:t> – best free general-purpose solution</a:t>
            </a:r>
          </a:p>
        </p:txBody>
      </p:sp>
      <p:pic>
        <p:nvPicPr>
          <p:cNvPr id="6" name="image30.png">
            <a:extLst>
              <a:ext uri="{FF2B5EF4-FFF2-40B4-BE49-F238E27FC236}">
                <a16:creationId xmlns:a16="http://schemas.microsoft.com/office/drawing/2014/main" id="{4D64D705-F5F6-4714-BDD8-8D08160A9E3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56391" y="1370583"/>
            <a:ext cx="5811420" cy="264366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43646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tools - online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5136984" cy="893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n-lt"/>
              </a:rPr>
              <a:t>LucidChart</a:t>
            </a:r>
            <a:endParaRPr lang="en-US" sz="2000" dirty="0">
              <a:latin typeface="+mn-lt"/>
            </a:endParaRPr>
          </a:p>
          <a:p>
            <a:r>
              <a:rPr lang="en-US" sz="2000" dirty="0" err="1">
                <a:latin typeface="+mn-lt"/>
              </a:rPr>
              <a:t>Gliffy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Visio online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commercial solutions – may be used by customers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C787097-03EC-46AA-9C3D-0B085A8CA052}"/>
              </a:ext>
            </a:extLst>
          </p:cNvPr>
          <p:cNvSpPr txBox="1">
            <a:spLocks/>
          </p:cNvSpPr>
          <p:nvPr/>
        </p:nvSpPr>
        <p:spPr>
          <a:xfrm>
            <a:off x="421987" y="2743199"/>
            <a:ext cx="5136984" cy="9361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Draw IO (that’s where they get money!)</a:t>
            </a:r>
          </a:p>
          <a:p>
            <a:r>
              <a:rPr lang="en-US" sz="2000" dirty="0" err="1">
                <a:latin typeface="+mn-lt"/>
              </a:rPr>
              <a:t>LucidChart</a:t>
            </a:r>
            <a:endParaRPr lang="en-US" sz="2000" dirty="0">
              <a:latin typeface="+mn-lt"/>
            </a:endParaRPr>
          </a:p>
          <a:p>
            <a:r>
              <a:rPr lang="en-US" sz="2000" dirty="0" err="1">
                <a:latin typeface="+mn-lt"/>
              </a:rPr>
              <a:t>Gliffy</a:t>
            </a:r>
            <a:r>
              <a:rPr lang="en-US" sz="2000" dirty="0">
                <a:latin typeface="+mn-lt"/>
              </a:rPr>
              <a:t> (Confluence only)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01F1BD2-F28E-4922-AAFA-6F9209FA7916}"/>
              </a:ext>
            </a:extLst>
          </p:cNvPr>
          <p:cNvSpPr txBox="1">
            <a:spLocks/>
          </p:cNvSpPr>
          <p:nvPr/>
        </p:nvSpPr>
        <p:spPr>
          <a:xfrm>
            <a:off x="421987" y="240030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JIRA cloud and confluence plugins – paid add-ins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C7D463E-9E76-4DE7-A938-11F6B6E1E4BB}"/>
              </a:ext>
            </a:extLst>
          </p:cNvPr>
          <p:cNvSpPr txBox="1">
            <a:spLocks/>
          </p:cNvSpPr>
          <p:nvPr/>
        </p:nvSpPr>
        <p:spPr>
          <a:xfrm>
            <a:off x="357187" y="4187632"/>
            <a:ext cx="2850602" cy="342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 err="1">
                <a:latin typeface="+mn-lt"/>
              </a:rPr>
              <a:t>Gliffy</a:t>
            </a:r>
            <a:r>
              <a:rPr lang="en-US" sz="2000" dirty="0">
                <a:latin typeface="+mn-lt"/>
              </a:rPr>
              <a:t> (free)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9740D-86ED-427B-8DA1-442C382DD5A2}"/>
              </a:ext>
            </a:extLst>
          </p:cNvPr>
          <p:cNvSpPr txBox="1">
            <a:spLocks/>
          </p:cNvSpPr>
          <p:nvPr/>
        </p:nvSpPr>
        <p:spPr>
          <a:xfrm>
            <a:off x="357187" y="384473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google docs plugins</a:t>
            </a:r>
          </a:p>
        </p:txBody>
      </p:sp>
    </p:spTree>
    <p:extLst>
      <p:ext uri="{BB962C8B-B14F-4D97-AF65-F5344CB8AC3E}">
        <p14:creationId xmlns:p14="http://schemas.microsoft.com/office/powerpoint/2010/main" val="1686705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tools - mockups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2761225" cy="12901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may be done in any editor with free drawing features</a:t>
            </a:r>
          </a:p>
          <a:p>
            <a:pPr lvl="0"/>
            <a:r>
              <a:rPr lang="en-US" sz="2000" dirty="0">
                <a:latin typeface="+mn-lt"/>
              </a:rPr>
              <a:t>or web applications like </a:t>
            </a:r>
            <a:r>
              <a:rPr lang="en-US" sz="2000" b="1" u="sng" dirty="0" err="1">
                <a:latin typeface="+mn-lt"/>
              </a:rPr>
              <a:t>Mockplus</a:t>
            </a:r>
            <a:r>
              <a:rPr lang="en-US" sz="2000" dirty="0">
                <a:latin typeface="+mn-lt"/>
              </a:rPr>
              <a:t> may be used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mockups</a:t>
            </a:r>
          </a:p>
        </p:txBody>
      </p:sp>
      <p:pic>
        <p:nvPicPr>
          <p:cNvPr id="8" name="image25.png">
            <a:extLst>
              <a:ext uri="{FF2B5EF4-FFF2-40B4-BE49-F238E27FC236}">
                <a16:creationId xmlns:a16="http://schemas.microsoft.com/office/drawing/2014/main" id="{962C3127-AB04-48A4-8BF1-552784F3902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84453" y="938407"/>
            <a:ext cx="5770170" cy="311795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667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Documentation tools – AWS focus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1"/>
            <a:ext cx="2761225" cy="18515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connects to AWS account</a:t>
            </a:r>
          </a:p>
          <a:p>
            <a:pPr lvl="0"/>
            <a:r>
              <a:rPr lang="en-US" sz="2000" dirty="0">
                <a:latin typeface="+mn-lt"/>
              </a:rPr>
              <a:t>can work as a monitor</a:t>
            </a:r>
          </a:p>
          <a:p>
            <a:pPr lvl="0"/>
            <a:r>
              <a:rPr lang="en-US" sz="2000" dirty="0">
                <a:latin typeface="+mn-lt"/>
              </a:rPr>
              <a:t>updates diagrams automatically</a:t>
            </a:r>
          </a:p>
          <a:p>
            <a:pPr lvl="0"/>
            <a:r>
              <a:rPr lang="en-US" sz="2000" dirty="0">
                <a:latin typeface="+mn-lt"/>
              </a:rPr>
              <a:t>can estimate costs</a:t>
            </a:r>
          </a:p>
          <a:p>
            <a:pPr lvl="0"/>
            <a:r>
              <a:rPr lang="en-US" sz="2000" dirty="0">
                <a:latin typeface="+mn-lt"/>
              </a:rPr>
              <a:t>is not a part of AWS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46242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Cloudcraft</a:t>
            </a:r>
            <a:endParaRPr lang="en-US" sz="20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479E7-FD12-4E51-AFD5-71FBA1EAA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06" y="1199133"/>
            <a:ext cx="5688842" cy="32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16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best practices for graphical notations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4" y="4860836"/>
            <a:ext cx="1146764" cy="317500"/>
          </a:xfrm>
          <a:prstGeom prst="rect">
            <a:avLst/>
          </a:prstGeom>
        </p:spPr>
        <p:txBody>
          <a:bodyPr/>
          <a:lstStyle/>
          <a:p>
            <a:pPr algn="r"/>
            <a:fld id="{3A707DD9-E92B-45E8-BE0A-E6B2EDF345EB}" type="slidenum">
              <a:rPr lang="en-US" sz="800" smtClean="0">
                <a:solidFill>
                  <a:schemeClr val="bg1"/>
                </a:solidFill>
                <a:latin typeface="+mj-lt"/>
              </a:rPr>
              <a:pPr algn="r"/>
              <a:t>44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BE44C-713E-4543-AC91-5F680D352F80}"/>
              </a:ext>
            </a:extLst>
          </p:cNvPr>
          <p:cNvSpPr txBox="1">
            <a:spLocks/>
          </p:cNvSpPr>
          <p:nvPr/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24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Best practices for graphical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6" y="1370582"/>
            <a:ext cx="7958813" cy="8226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include a key or mention the notation version</a:t>
            </a:r>
          </a:p>
          <a:p>
            <a:pPr lvl="0"/>
            <a:r>
              <a:rPr lang="en-US" sz="2000" dirty="0">
                <a:latin typeface="+mn-lt"/>
              </a:rPr>
              <a:t>in the key, explain whether colors have meaning</a:t>
            </a:r>
          </a:p>
          <a:p>
            <a:pPr lvl="0"/>
            <a:r>
              <a:rPr lang="en-US" sz="2000" dirty="0">
                <a:latin typeface="+mn-lt"/>
              </a:rPr>
              <a:t>use the same style across project documentation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avoid ambiguity</a:t>
            </a:r>
          </a:p>
        </p:txBody>
      </p:sp>
    </p:spTree>
    <p:extLst>
      <p:ext uri="{BB962C8B-B14F-4D97-AF65-F5344CB8AC3E}">
        <p14:creationId xmlns:p14="http://schemas.microsoft.com/office/powerpoint/2010/main" val="316483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Best practices for graphical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2954814" cy="14316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C1 calls C2?</a:t>
            </a:r>
          </a:p>
          <a:p>
            <a:pPr lvl="0"/>
            <a:r>
              <a:rPr lang="en-US" sz="2000" dirty="0">
                <a:latin typeface="+mn-lt"/>
              </a:rPr>
              <a:t>data flows from C1 to C2?</a:t>
            </a:r>
          </a:p>
          <a:p>
            <a:pPr lvl="0"/>
            <a:r>
              <a:rPr lang="en-US" sz="2000" dirty="0">
                <a:latin typeface="+mn-lt"/>
              </a:rPr>
              <a:t>C1 creates C2?</a:t>
            </a:r>
          </a:p>
          <a:p>
            <a:pPr lvl="0"/>
            <a:r>
              <a:rPr lang="en-US" sz="2000" dirty="0">
                <a:latin typeface="+mn-lt"/>
              </a:rPr>
              <a:t>C1 is a subtype of C2?</a:t>
            </a:r>
          </a:p>
          <a:p>
            <a:pPr lvl="0"/>
            <a:r>
              <a:rPr lang="en-US" sz="2000" dirty="0">
                <a:latin typeface="+mn-lt"/>
              </a:rPr>
              <a:t>yellow vs orange?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avoid ambiguity – bad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9881C-99FC-46B8-B444-5CB3B95A90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14790" y="1323151"/>
            <a:ext cx="4122420" cy="11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1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Best practices for graphical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6" y="1370583"/>
            <a:ext cx="8088414" cy="9334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ideally, left-to-right and top-to-bottom</a:t>
            </a:r>
          </a:p>
          <a:p>
            <a:pPr lvl="0"/>
            <a:r>
              <a:rPr lang="en-US" sz="2000" dirty="0">
                <a:latin typeface="+mn-lt"/>
              </a:rPr>
              <a:t>or use sink points – distinguishable graph nodes concentrating all edges</a:t>
            </a:r>
          </a:p>
          <a:p>
            <a:pPr lvl="0"/>
            <a:r>
              <a:rPr lang="en-US" sz="2000" dirty="0">
                <a:latin typeface="+mn-lt"/>
              </a:rPr>
              <a:t>or split the diagram (if more than 3-5 sink points)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reading direction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9BB57DFA-36E7-4217-9402-07C226F261C7}"/>
              </a:ext>
            </a:extLst>
          </p:cNvPr>
          <p:cNvSpPr txBox="1">
            <a:spLocks/>
          </p:cNvSpPr>
          <p:nvPr/>
        </p:nvSpPr>
        <p:spPr>
          <a:xfrm>
            <a:off x="357187" y="240030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overlappings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537142C-8D9C-4B2C-A6A8-B9A5E0D04A32}"/>
              </a:ext>
            </a:extLst>
          </p:cNvPr>
          <p:cNvSpPr txBox="1">
            <a:spLocks/>
          </p:cNvSpPr>
          <p:nvPr/>
        </p:nvSpPr>
        <p:spPr>
          <a:xfrm>
            <a:off x="421986" y="2762469"/>
            <a:ext cx="8088414" cy="9334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should be avoided at all costs</a:t>
            </a:r>
          </a:p>
          <a:p>
            <a:pPr lvl="0"/>
            <a:r>
              <a:rPr lang="en-US" sz="2000" dirty="0">
                <a:latin typeface="+mn-lt"/>
              </a:rPr>
              <a:t>or join edges going to the same nodes together</a:t>
            </a:r>
          </a:p>
          <a:p>
            <a:pPr lvl="0"/>
            <a:r>
              <a:rPr lang="en-US" sz="2000" dirty="0">
                <a:latin typeface="+mn-lt"/>
              </a:rPr>
              <a:t>or split the diagram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D72FA63-9201-42CA-9AE5-0E0D980945A3}"/>
              </a:ext>
            </a:extLst>
          </p:cNvPr>
          <p:cNvSpPr txBox="1">
            <a:spLocks/>
          </p:cNvSpPr>
          <p:nvPr/>
        </p:nvSpPr>
        <p:spPr>
          <a:xfrm>
            <a:off x="357186" y="3774267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duplication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1AC02E3-857A-4066-92B1-BDFC1476136E}"/>
              </a:ext>
            </a:extLst>
          </p:cNvPr>
          <p:cNvSpPr txBox="1">
            <a:spLocks/>
          </p:cNvSpPr>
          <p:nvPr/>
        </p:nvSpPr>
        <p:spPr>
          <a:xfrm>
            <a:off x="357186" y="4051652"/>
            <a:ext cx="8088414" cy="6753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should be avoided</a:t>
            </a:r>
          </a:p>
          <a:p>
            <a:pPr lvl="0"/>
            <a:r>
              <a:rPr lang="en-US" sz="2000" dirty="0">
                <a:latin typeface="+mn-lt"/>
              </a:rPr>
              <a:t>but may aid dealing with reading direction and overlappings</a:t>
            </a:r>
          </a:p>
        </p:txBody>
      </p:sp>
    </p:spTree>
    <p:extLst>
      <p:ext uri="{BB962C8B-B14F-4D97-AF65-F5344CB8AC3E}">
        <p14:creationId xmlns:p14="http://schemas.microsoft.com/office/powerpoint/2010/main" val="319946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Best practices for graphical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4" name="image28.png">
            <a:extLst>
              <a:ext uri="{FF2B5EF4-FFF2-40B4-BE49-F238E27FC236}">
                <a16:creationId xmlns:a16="http://schemas.microsoft.com/office/drawing/2014/main" id="{692169FD-9AE3-42CF-9344-63CC3E51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0513" y="820254"/>
            <a:ext cx="5351724" cy="4006385"/>
          </a:xfrm>
          <a:prstGeom prst="rect">
            <a:avLst/>
          </a:prstGeom>
          <a:ln/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75CA111-3D67-4748-80FB-07AB70D49FE4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3682013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example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E8EC091-974C-471A-BD52-97D50C8C86F8}"/>
              </a:ext>
            </a:extLst>
          </p:cNvPr>
          <p:cNvSpPr txBox="1">
            <a:spLocks/>
          </p:cNvSpPr>
          <p:nvPr/>
        </p:nvSpPr>
        <p:spPr>
          <a:xfrm>
            <a:off x="421986" y="1370583"/>
            <a:ext cx="3286014" cy="2026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this is an overview of the JDK NIO package</a:t>
            </a:r>
          </a:p>
          <a:p>
            <a:pPr lvl="0"/>
            <a:r>
              <a:rPr lang="en-US" sz="2000" dirty="0">
                <a:latin typeface="+mn-lt"/>
              </a:rPr>
              <a:t>diagram is split into 2 parts</a:t>
            </a:r>
          </a:p>
          <a:p>
            <a:pPr lvl="0"/>
            <a:r>
              <a:rPr lang="en-US" sz="2000" u="sng" dirty="0">
                <a:latin typeface="+mn-lt"/>
              </a:rPr>
              <a:t>Channel</a:t>
            </a:r>
            <a:r>
              <a:rPr lang="en-US" sz="2000" dirty="0">
                <a:latin typeface="+mn-lt"/>
              </a:rPr>
              <a:t> is a sink point</a:t>
            </a:r>
          </a:p>
          <a:p>
            <a:pPr lvl="0"/>
            <a:r>
              <a:rPr lang="en-US" sz="2000" u="sng" dirty="0" err="1">
                <a:latin typeface="+mn-lt"/>
              </a:rPr>
              <a:t>NetworkChannel</a:t>
            </a:r>
            <a:r>
              <a:rPr lang="en-US" sz="2000" dirty="0">
                <a:latin typeface="+mn-lt"/>
              </a:rPr>
              <a:t> is duplicated</a:t>
            </a:r>
          </a:p>
          <a:p>
            <a:pPr lvl="0"/>
            <a:r>
              <a:rPr lang="en-US" sz="2000" dirty="0">
                <a:latin typeface="+mn-lt"/>
              </a:rPr>
              <a:t>the lower part merges inheritance paths leading to the same interfaces</a:t>
            </a:r>
          </a:p>
          <a:p>
            <a:pPr lvl="0"/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5948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Best practices for graphical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75CA111-3D67-4748-80FB-07AB70D49FE4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3552413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color/shape/icon coding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E8EC091-974C-471A-BD52-97D50C8C86F8}"/>
              </a:ext>
            </a:extLst>
          </p:cNvPr>
          <p:cNvSpPr txBox="1">
            <a:spLocks/>
          </p:cNvSpPr>
          <p:nvPr/>
        </p:nvSpPr>
        <p:spPr>
          <a:xfrm>
            <a:off x="421986" y="1370583"/>
            <a:ext cx="7944414" cy="566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highlight important aspects</a:t>
            </a:r>
          </a:p>
          <a:p>
            <a:pPr lvl="0"/>
            <a:r>
              <a:rPr lang="en-US" sz="2000" dirty="0">
                <a:latin typeface="+mn-lt"/>
              </a:rPr>
              <a:t>speed up perception</a:t>
            </a:r>
          </a:p>
        </p:txBody>
      </p:sp>
    </p:spTree>
    <p:extLst>
      <p:ext uri="{BB962C8B-B14F-4D97-AF65-F5344CB8AC3E}">
        <p14:creationId xmlns:p14="http://schemas.microsoft.com/office/powerpoint/2010/main" val="387071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What and why – documentation and stakeholders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25BDCE1-82E3-4A5B-A458-C55ED71A36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5068" y="1238250"/>
            <a:ext cx="8429625" cy="2201850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is anyone interested in the product being developed</a:t>
            </a:r>
          </a:p>
          <a:p>
            <a:r>
              <a:rPr lang="en-US" sz="2000" dirty="0">
                <a:latin typeface="+mn-lt"/>
              </a:rPr>
              <a:t>wants to understand the product from his/her point of view at any time</a:t>
            </a:r>
          </a:p>
          <a:p>
            <a:pPr lvl="1"/>
            <a:r>
              <a:rPr lang="en-US" sz="2000" dirty="0"/>
              <a:t>for planning</a:t>
            </a:r>
          </a:p>
          <a:p>
            <a:pPr lvl="1"/>
            <a:r>
              <a:rPr lang="en-US" sz="2000" dirty="0"/>
              <a:t>for budget allocation</a:t>
            </a:r>
          </a:p>
          <a:p>
            <a:pPr lvl="1"/>
            <a:r>
              <a:rPr lang="en-US" sz="2000" dirty="0"/>
              <a:t>for implementation</a:t>
            </a:r>
          </a:p>
          <a:p>
            <a:pPr lvl="1"/>
            <a:r>
              <a:rPr lang="en-US" sz="2000" dirty="0">
                <a:latin typeface="+mn-lt"/>
              </a:rPr>
              <a:t>for testing</a:t>
            </a:r>
          </a:p>
          <a:p>
            <a:pPr lvl="1"/>
            <a:r>
              <a:rPr lang="en-US" sz="2000" dirty="0"/>
              <a:t>etc</a:t>
            </a:r>
            <a:endParaRPr lang="en-US" sz="2000" dirty="0">
              <a:latin typeface="+mn-lt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1469275-1B57-4900-8035-7AFA7B2C05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5068" y="895350"/>
            <a:ext cx="8429625" cy="342900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Stakeholder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720A3ED5-BA79-4DB2-A7E0-7D4B7AAD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82" y="1898012"/>
            <a:ext cx="4948918" cy="270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Best practices for graphical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75CA111-3D67-4748-80FB-07AB70D49FE4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3581213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example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E8EC091-974C-471A-BD52-97D50C8C86F8}"/>
              </a:ext>
            </a:extLst>
          </p:cNvPr>
          <p:cNvSpPr txBox="1">
            <a:spLocks/>
          </p:cNvSpPr>
          <p:nvPr/>
        </p:nvSpPr>
        <p:spPr>
          <a:xfrm>
            <a:off x="421985" y="1370583"/>
            <a:ext cx="8300027" cy="566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this is a high-level design of a fictious web shop</a:t>
            </a:r>
          </a:p>
          <a:p>
            <a:pPr lvl="0"/>
            <a:r>
              <a:rPr lang="en-US" sz="2000" dirty="0">
                <a:latin typeface="+mn-lt"/>
              </a:rPr>
              <a:t>colors and line types are used to convey the completeness of the system here</a:t>
            </a:r>
          </a:p>
        </p:txBody>
      </p:sp>
      <p:pic>
        <p:nvPicPr>
          <p:cNvPr id="6" name="image4.png">
            <a:extLst>
              <a:ext uri="{FF2B5EF4-FFF2-40B4-BE49-F238E27FC236}">
                <a16:creationId xmlns:a16="http://schemas.microsoft.com/office/drawing/2014/main" id="{1BE4AC23-FB9E-43FD-9BCE-B8E9280AEE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6574" y="1936799"/>
            <a:ext cx="8353425" cy="288623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31975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Best practices for graphical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75CA111-3D67-4748-80FB-07AB70D49FE4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3552413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example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E8EC091-974C-471A-BD52-97D50C8C86F8}"/>
              </a:ext>
            </a:extLst>
          </p:cNvPr>
          <p:cNvSpPr txBox="1">
            <a:spLocks/>
          </p:cNvSpPr>
          <p:nvPr/>
        </p:nvSpPr>
        <p:spPr>
          <a:xfrm>
            <a:off x="421986" y="1370583"/>
            <a:ext cx="2810814" cy="12011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this is a sample AWS diagram</a:t>
            </a:r>
          </a:p>
          <a:p>
            <a:pPr lvl="0"/>
            <a:r>
              <a:rPr lang="en-US" sz="2000" dirty="0">
                <a:latin typeface="+mn-lt"/>
              </a:rPr>
              <a:t>it benefits from </a:t>
            </a:r>
            <a:r>
              <a:rPr lang="en-US" sz="2000" dirty="0" err="1">
                <a:latin typeface="+mn-lt"/>
              </a:rPr>
              <a:t>memorizable</a:t>
            </a:r>
            <a:r>
              <a:rPr lang="en-US" sz="2000" dirty="0">
                <a:latin typeface="+mn-lt"/>
              </a:rPr>
              <a:t> icons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22234A7-D56D-4231-8C17-216CACA0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205" y="778782"/>
            <a:ext cx="5675281" cy="400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724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Best practices for graphical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6" y="1370583"/>
            <a:ext cx="8088414" cy="5734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create a feeling of consistency</a:t>
            </a:r>
          </a:p>
          <a:p>
            <a:pPr lvl="0"/>
            <a:r>
              <a:rPr lang="en-US" sz="2000" dirty="0">
                <a:latin typeface="+mn-lt"/>
              </a:rPr>
              <a:t>improve readability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alignment and even spacing</a:t>
            </a:r>
          </a:p>
        </p:txBody>
      </p:sp>
    </p:spTree>
    <p:extLst>
      <p:ext uri="{BB962C8B-B14F-4D97-AF65-F5344CB8AC3E}">
        <p14:creationId xmlns:p14="http://schemas.microsoft.com/office/powerpoint/2010/main" val="189728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Best practices for graphical 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75CA111-3D67-4748-80FB-07AB70D49FE4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3552413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example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E8EC091-974C-471A-BD52-97D50C8C86F8}"/>
              </a:ext>
            </a:extLst>
          </p:cNvPr>
          <p:cNvSpPr txBox="1">
            <a:spLocks/>
          </p:cNvSpPr>
          <p:nvPr/>
        </p:nvSpPr>
        <p:spPr>
          <a:xfrm>
            <a:off x="421986" y="1370583"/>
            <a:ext cx="2810814" cy="1394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this is a high-level design of a CI/CD pipeline</a:t>
            </a:r>
          </a:p>
          <a:p>
            <a:pPr lvl="0"/>
            <a:r>
              <a:rPr lang="en-US" sz="2000" dirty="0">
                <a:latin typeface="+mn-lt"/>
              </a:rPr>
              <a:t>even distance between pipeline steps</a:t>
            </a:r>
          </a:p>
          <a:p>
            <a:pPr lvl="0"/>
            <a:r>
              <a:rPr lang="en-US" sz="2000" dirty="0">
                <a:latin typeface="+mn-lt"/>
              </a:rPr>
              <a:t>parallelizable steps are aligned</a:t>
            </a:r>
          </a:p>
        </p:txBody>
      </p:sp>
      <p:pic>
        <p:nvPicPr>
          <p:cNvPr id="7" name="image27.png">
            <a:extLst>
              <a:ext uri="{FF2B5EF4-FFF2-40B4-BE49-F238E27FC236}">
                <a16:creationId xmlns:a16="http://schemas.microsoft.com/office/drawing/2014/main" id="{A52DE5C4-395D-4FDA-99CB-CE0F81BA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25983" y="823350"/>
            <a:ext cx="4370437" cy="39493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81425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0F7A66-F2FC-4835-8691-3ABF0FB9D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8" y="690634"/>
            <a:ext cx="8546423" cy="4135366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 txBox="1">
            <a:spLocks/>
          </p:cNvSpPr>
          <p:nvPr/>
        </p:nvSpPr>
        <p:spPr>
          <a:xfrm>
            <a:off x="7770814" y="4860836"/>
            <a:ext cx="1146764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A707DD9-E92B-45E8-BE0A-E6B2EDF345EB}" type="slidenum">
              <a:rPr lang="en-US" sz="800" smtClean="0">
                <a:solidFill>
                  <a:schemeClr val="bg1"/>
                </a:solidFill>
                <a:latin typeface="+mj-lt"/>
              </a:rPr>
              <a:pPr algn="r"/>
              <a:t>54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674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What and why – documentation and stakeholders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2"/>
            <a:ext cx="8429625" cy="8582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the author also may forget the details over the time</a:t>
            </a:r>
          </a:p>
          <a:p>
            <a:r>
              <a:rPr lang="en-US" sz="2000" dirty="0">
                <a:latin typeface="+mn-lt"/>
              </a:rPr>
              <a:t>constantly asking the author about the details is ineffective in any case</a:t>
            </a:r>
          </a:p>
          <a:p>
            <a:r>
              <a:rPr lang="en-US" sz="2000" dirty="0">
                <a:latin typeface="+mn-lt"/>
              </a:rPr>
              <a:t>so, at least key decisions must be documented all the time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architecture AUTHORS vs others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31A14EA-827F-45BC-A865-62EA54CD25AB}"/>
              </a:ext>
            </a:extLst>
          </p:cNvPr>
          <p:cNvSpPr txBox="1">
            <a:spLocks/>
          </p:cNvSpPr>
          <p:nvPr/>
        </p:nvSpPr>
        <p:spPr>
          <a:xfrm>
            <a:off x="360364" y="2914649"/>
            <a:ext cx="8429625" cy="16984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onboarding new members</a:t>
            </a:r>
          </a:p>
          <a:p>
            <a:r>
              <a:rPr lang="en-US" sz="2000" dirty="0">
                <a:latin typeface="+mn-lt"/>
              </a:rPr>
              <a:t>tracking decision history and lessons learned</a:t>
            </a:r>
          </a:p>
          <a:p>
            <a:r>
              <a:rPr lang="en-US" sz="2000" dirty="0">
                <a:latin typeface="+mn-lt"/>
              </a:rPr>
              <a:t>showing progress even when implementation hasn’t started</a:t>
            </a:r>
          </a:p>
          <a:p>
            <a:r>
              <a:rPr lang="en-US" sz="2000" dirty="0">
                <a:latin typeface="+mn-lt"/>
              </a:rPr>
              <a:t>simplifying mind context switching when dealing with many activities</a:t>
            </a:r>
          </a:p>
          <a:p>
            <a:r>
              <a:rPr lang="en-US" sz="2000" dirty="0">
                <a:latin typeface="+mn-lt"/>
              </a:rPr>
              <a:t>building a common communication language</a:t>
            </a:r>
          </a:p>
          <a:p>
            <a:r>
              <a:rPr lang="en-US" sz="2000" dirty="0">
                <a:latin typeface="+mn-lt"/>
              </a:rPr>
              <a:t>automated validation and code generation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483175E-096D-44A3-AE4D-74B2F731B848}"/>
              </a:ext>
            </a:extLst>
          </p:cNvPr>
          <p:cNvSpPr txBox="1">
            <a:spLocks/>
          </p:cNvSpPr>
          <p:nvPr/>
        </p:nvSpPr>
        <p:spPr>
          <a:xfrm>
            <a:off x="360364" y="25717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ALSO, architecture is important for</a:t>
            </a:r>
          </a:p>
        </p:txBody>
      </p:sp>
    </p:spTree>
    <p:extLst>
      <p:ext uri="{BB962C8B-B14F-4D97-AF65-F5344CB8AC3E}">
        <p14:creationId xmlns:p14="http://schemas.microsoft.com/office/powerpoint/2010/main" val="176127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rules of sound 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4" y="4860836"/>
            <a:ext cx="1146764" cy="317500"/>
          </a:xfrm>
          <a:prstGeom prst="rect">
            <a:avLst/>
          </a:prstGeom>
        </p:spPr>
        <p:txBody>
          <a:bodyPr/>
          <a:lstStyle/>
          <a:p>
            <a:pPr algn="r"/>
            <a:fld id="{3A707DD9-E92B-45E8-BE0A-E6B2EDF345EB}" type="slidenum">
              <a:rPr lang="en-US" sz="800" smtClean="0">
                <a:solidFill>
                  <a:schemeClr val="bg1"/>
                </a:solidFill>
                <a:latin typeface="+mj-lt"/>
              </a:rPr>
              <a:pPr algn="r"/>
              <a:t>7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BE44C-713E-4543-AC91-5F680D352F80}"/>
              </a:ext>
            </a:extLst>
          </p:cNvPr>
          <p:cNvSpPr txBox="1">
            <a:spLocks/>
          </p:cNvSpPr>
          <p:nvPr/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8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Rules of sound documentation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8365-630D-467C-8803-9E447AA74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B31574-B282-4E8E-826E-F41F4600A5B3}"/>
              </a:ext>
            </a:extLst>
          </p:cNvPr>
          <p:cNvSpPr txBox="1">
            <a:spLocks/>
          </p:cNvSpPr>
          <p:nvPr/>
        </p:nvSpPr>
        <p:spPr>
          <a:xfrm>
            <a:off x="270788" y="88355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Documentation makes sense if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D617DC5-A8AE-4765-93AA-8CE5CFA765C6}"/>
              </a:ext>
            </a:extLst>
          </p:cNvPr>
          <p:cNvSpPr txBox="1">
            <a:spLocks/>
          </p:cNvSpPr>
          <p:nvPr/>
        </p:nvSpPr>
        <p:spPr>
          <a:xfrm>
            <a:off x="270787" y="204660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documentation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1BD638A-0DE5-4E26-BEC2-BCF2F193C773}"/>
              </a:ext>
            </a:extLst>
          </p:cNvPr>
          <p:cNvSpPr txBox="1">
            <a:spLocks/>
          </p:cNvSpPr>
          <p:nvPr/>
        </p:nvSpPr>
        <p:spPr>
          <a:xfrm>
            <a:off x="270787" y="2488824"/>
            <a:ext cx="8429625" cy="22632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should be built primarily for you</a:t>
            </a:r>
          </a:p>
          <a:p>
            <a:r>
              <a:rPr lang="en-US" sz="2000" dirty="0">
                <a:latin typeface="+mn-lt"/>
              </a:rPr>
              <a:t>should not be an official report, but rather a diary</a:t>
            </a:r>
          </a:p>
          <a:p>
            <a:r>
              <a:rPr lang="en-US" sz="2000" dirty="0">
                <a:latin typeface="+mn-lt"/>
              </a:rPr>
              <a:t>should be built continuously</a:t>
            </a:r>
          </a:p>
          <a:p>
            <a:pPr lvl="1"/>
            <a:r>
              <a:rPr lang="en-US" sz="2000" dirty="0"/>
              <a:t>write down every thought and every useful link</a:t>
            </a:r>
          </a:p>
          <a:p>
            <a:pPr lvl="1"/>
            <a:r>
              <a:rPr lang="en-US" sz="2000" dirty="0">
                <a:latin typeface="+mn-lt"/>
              </a:rPr>
              <a:t>then, think on the desired TOC</a:t>
            </a:r>
          </a:p>
          <a:p>
            <a:pPr lvl="1"/>
            <a:r>
              <a:rPr lang="en-US" sz="2000" dirty="0"/>
              <a:t>then, organize the thoughts/links according to the TOC</a:t>
            </a:r>
          </a:p>
          <a:p>
            <a:pPr lvl="1"/>
            <a:r>
              <a:rPr lang="en-US" sz="2000" dirty="0">
                <a:latin typeface="+mn-lt"/>
              </a:rPr>
              <a:t>then, polish using the 6 simple rules of sound documentation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61639FB-CBAD-4E14-B035-73C32A8AD260}"/>
              </a:ext>
            </a:extLst>
          </p:cNvPr>
          <p:cNvSpPr txBox="1">
            <a:spLocks/>
          </p:cNvSpPr>
          <p:nvPr/>
        </p:nvSpPr>
        <p:spPr>
          <a:xfrm>
            <a:off x="270787" y="1122265"/>
            <a:ext cx="8778870" cy="825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latin typeface="+mn-lt"/>
              </a:rPr>
              <a:t>Project expenses without docs</a:t>
            </a:r>
            <a:r>
              <a:rPr lang="en-US" sz="2000" dirty="0">
                <a:latin typeface="+mn-lt"/>
              </a:rPr>
              <a:t> – </a:t>
            </a:r>
            <a:r>
              <a:rPr lang="en-US" sz="2000" i="1" dirty="0">
                <a:latin typeface="+mn-lt"/>
              </a:rPr>
              <a:t>Project expenses with docs</a:t>
            </a:r>
            <a:r>
              <a:rPr lang="en-US" sz="2000" dirty="0">
                <a:latin typeface="+mn-lt"/>
              </a:rPr>
              <a:t> &gt; </a:t>
            </a:r>
            <a:r>
              <a:rPr lang="en-US" sz="2000" i="1" dirty="0">
                <a:latin typeface="+mn-lt"/>
              </a:rPr>
              <a:t>Docs cost</a:t>
            </a:r>
          </a:p>
        </p:txBody>
      </p:sp>
    </p:spTree>
    <p:extLst>
      <p:ext uri="{BB962C8B-B14F-4D97-AF65-F5344CB8AC3E}">
        <p14:creationId xmlns:p14="http://schemas.microsoft.com/office/powerpoint/2010/main" val="420793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Rules of sound documentation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C92153-D925-46DA-909F-635AFCCA3757}"/>
              </a:ext>
            </a:extLst>
          </p:cNvPr>
          <p:cNvSpPr txBox="1">
            <a:spLocks/>
          </p:cNvSpPr>
          <p:nvPr/>
        </p:nvSpPr>
        <p:spPr>
          <a:xfrm>
            <a:off x="421987" y="1370580"/>
            <a:ext cx="4251613" cy="25782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follow their mind flow</a:t>
            </a:r>
          </a:p>
          <a:p>
            <a:r>
              <a:rPr lang="en-US" sz="2000" dirty="0">
                <a:latin typeface="+mn-lt"/>
              </a:rPr>
              <a:t>stick to conventional terminology</a:t>
            </a:r>
          </a:p>
          <a:p>
            <a:r>
              <a:rPr lang="en-US" sz="2000" dirty="0">
                <a:latin typeface="+mn-lt"/>
              </a:rPr>
              <a:t>create a glossary if necessary</a:t>
            </a:r>
          </a:p>
          <a:p>
            <a:r>
              <a:rPr lang="en-US" sz="2000" dirty="0">
                <a:latin typeface="+mn-lt"/>
              </a:rPr>
              <a:t>just like with code, split documents based on</a:t>
            </a:r>
          </a:p>
          <a:p>
            <a:pPr lvl="1"/>
            <a:r>
              <a:rPr lang="en-US" sz="2000" dirty="0">
                <a:latin typeface="+mn-lt"/>
              </a:rPr>
              <a:t>concerns</a:t>
            </a:r>
          </a:p>
          <a:p>
            <a:pPr lvl="1"/>
            <a:r>
              <a:rPr lang="en-US" sz="2000" dirty="0"/>
              <a:t>levels of abstractions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introduce table of contents and/or index documents for navigability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1EFD79-E3DA-4EEE-9193-BA61546B97BA}"/>
              </a:ext>
            </a:extLst>
          </p:cNvPr>
          <p:cNvSpPr txBox="1">
            <a:spLocks/>
          </p:cNvSpPr>
          <p:nvPr/>
        </p:nvSpPr>
        <p:spPr>
          <a:xfrm>
            <a:off x="421987" y="1027683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RULE 1 – make it clear, know your readers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1E510626-6450-4844-ABF9-2B7B09527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047" y="1370579"/>
            <a:ext cx="4575953" cy="257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42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2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3.xml><?xml version="1.0" encoding="utf-8"?>
<a:theme xmlns:a="http://schemas.openxmlformats.org/drawingml/2006/main" name="1_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347820D49C1A419B7F0728A0BC15A0" ma:contentTypeVersion="7" ma:contentTypeDescription="Create a new document." ma:contentTypeScope="" ma:versionID="b34a3fd7ba07fbae2fa9b4e885e43e7b">
  <xsd:schema xmlns:xsd="http://www.w3.org/2001/XMLSchema" xmlns:xs="http://www.w3.org/2001/XMLSchema" xmlns:p="http://schemas.microsoft.com/office/2006/metadata/properties" xmlns:ns2="5115e036-5279-4ebb-91f2-e85d34f09f6c" xmlns:ns3="22d3ecb4-6f66-491c-b8c5-c03bb5f6b1f0" targetNamespace="http://schemas.microsoft.com/office/2006/metadata/properties" ma:root="true" ma:fieldsID="99b6e7764ee57365fb1f03aee1dcbd60" ns2:_="" ns3:_="">
    <xsd:import namespace="5115e036-5279-4ebb-91f2-e85d34f09f6c"/>
    <xsd:import namespace="22d3ecb4-6f66-491c-b8c5-c03bb5f6b1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15e036-5279-4ebb-91f2-e85d34f09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3ecb4-6f66-491c-b8c5-c03bb5f6b1f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D4C11-BA61-4BE2-A0DB-EDC53ED5F4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1895B40-1E83-4768-B067-BE08A8375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1D5E95-EC45-4FCC-A4F0-18A8B9AD2E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15e036-5279-4ebb-91f2-e85d34f09f6c"/>
    <ds:schemaRef ds:uri="22d3ecb4-6f66-491c-b8c5-c03bb5f6b1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1485</TotalTime>
  <Words>1993</Words>
  <Application>Microsoft Office PowerPoint</Application>
  <PresentationFormat>On-screen Show (16:9)</PresentationFormat>
  <Paragraphs>486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General</vt:lpstr>
      <vt:lpstr>Breakers</vt:lpstr>
      <vt:lpstr>1_Covers</vt:lpstr>
      <vt:lpstr>Architecture documentation (part 1)</vt:lpstr>
      <vt:lpstr>Agenda</vt:lpstr>
      <vt:lpstr>What and why – documentation and stakeholders</vt:lpstr>
      <vt:lpstr>What and why – documentation and stakeholders</vt:lpstr>
      <vt:lpstr>What and why – documentation and stakeholders</vt:lpstr>
      <vt:lpstr>What and why – documentation and stakeholders</vt:lpstr>
      <vt:lpstr>rules of sound documentation</vt:lpstr>
      <vt:lpstr>Rules of sound documentation</vt:lpstr>
      <vt:lpstr>Rules of sound documentation</vt:lpstr>
      <vt:lpstr>Rules of sound documentation</vt:lpstr>
      <vt:lpstr>Rules of sound documentation</vt:lpstr>
      <vt:lpstr>Rules of sound documentation</vt:lpstr>
      <vt:lpstr>Rules of sound documentation</vt:lpstr>
      <vt:lpstr>Rules of sound documentation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kinds and notations</vt:lpstr>
      <vt:lpstr>Documentation tools</vt:lpstr>
      <vt:lpstr>Documentation tools - offline</vt:lpstr>
      <vt:lpstr>Documentation tools - offline</vt:lpstr>
      <vt:lpstr>Documentation tools - offline</vt:lpstr>
      <vt:lpstr>Documentation tools - offline</vt:lpstr>
      <vt:lpstr>Documentation tools - offline</vt:lpstr>
      <vt:lpstr>Documentation tools - desktop</vt:lpstr>
      <vt:lpstr>Documentation tools - online</vt:lpstr>
      <vt:lpstr>Documentation tools - online</vt:lpstr>
      <vt:lpstr>Documentation tools - mockups</vt:lpstr>
      <vt:lpstr>Documentation tools – AWS focus</vt:lpstr>
      <vt:lpstr>best practices for graphical notations</vt:lpstr>
      <vt:lpstr>Best practices for graphical notations</vt:lpstr>
      <vt:lpstr>Best practices for graphical notations</vt:lpstr>
      <vt:lpstr>Best practices for graphical notations</vt:lpstr>
      <vt:lpstr>Best practices for graphical notations</vt:lpstr>
      <vt:lpstr>Best practices for graphical notations</vt:lpstr>
      <vt:lpstr>Best practices for graphical notations</vt:lpstr>
      <vt:lpstr>Best practices for graphical notations</vt:lpstr>
      <vt:lpstr>Best practices for graphical notations</vt:lpstr>
      <vt:lpstr>Best practices for graphical notations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Yauhen Baranouski</cp:lastModifiedBy>
  <cp:revision>562</cp:revision>
  <dcterms:created xsi:type="dcterms:W3CDTF">2018-01-26T19:23:30Z</dcterms:created>
  <dcterms:modified xsi:type="dcterms:W3CDTF">2023-04-27T14:37:12Z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0x010100EB347820D49C1A419B7F0728A0BC15A0</vt:lpwstr>
  </property>
</Properties>
</file>